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56" r:id="rId16"/>
    <p:sldId id="257" r:id="rId17"/>
    <p:sldId id="258" r:id="rId18"/>
    <p:sldId id="259" r:id="rId19"/>
    <p:sldId id="262" r:id="rId20"/>
    <p:sldId id="260" r:id="rId21"/>
    <p:sldId id="261"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8016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0" autoAdjust="0"/>
  </p:normalViewPr>
  <p:slideViewPr>
    <p:cSldViewPr>
      <p:cViewPr varScale="1">
        <p:scale>
          <a:sx n="59" d="100"/>
          <a:sy n="59" d="100"/>
        </p:scale>
        <p:origin x="-67" y="-408"/>
      </p:cViewPr>
      <p:guideLst>
        <p:guide orient="horz" pos="2160"/>
        <p:guide pos="40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2C37E-82DD-4B1A-878B-9326262FECFF}" type="datetimeFigureOut">
              <a:rPr lang="en-US" smtClean="0"/>
              <a:t>03-May-25</a:t>
            </a:fld>
            <a:endParaRPr lang="en-US"/>
          </a:p>
        </p:txBody>
      </p:sp>
      <p:sp>
        <p:nvSpPr>
          <p:cNvPr id="4" name="Slide Image Placeholder 3"/>
          <p:cNvSpPr>
            <a:spLocks noGrp="1" noRot="1" noChangeAspect="1"/>
          </p:cNvSpPr>
          <p:nvPr>
            <p:ph type="sldImg" idx="2"/>
          </p:nvPr>
        </p:nvSpPr>
        <p:spPr>
          <a:xfrm>
            <a:off x="228600" y="685800"/>
            <a:ext cx="64008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4C2C8-1715-4DC7-AC0D-20AE0C9D1E5E}" type="slidenum">
              <a:rPr lang="en-US" smtClean="0"/>
              <a:t>‹#›</a:t>
            </a:fld>
            <a:endParaRPr lang="en-US"/>
          </a:p>
        </p:txBody>
      </p:sp>
    </p:spTree>
    <p:extLst>
      <p:ext uri="{BB962C8B-B14F-4D97-AF65-F5344CB8AC3E}">
        <p14:creationId xmlns:p14="http://schemas.microsoft.com/office/powerpoint/2010/main" val="40900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62">
            <a:extLst>
              <a:ext uri="{FF2B5EF4-FFF2-40B4-BE49-F238E27FC236}">
                <a16:creationId xmlns="" xmlns:a16="http://schemas.microsoft.com/office/drawing/2014/main" id="{50721495-DD10-527F-6FCD-A6034AE955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fld id="{16CD6B28-9B2A-4F66-BD61-9AA9C197937C}" type="slidenum">
              <a:rPr lang="en-US" altLang="en-US">
                <a:latin typeface="Times New Roman" panose="02020603050405020304" pitchFamily="18" charset="0"/>
              </a:rPr>
              <a:pPr eaLnBrk="1" hangingPunct="1"/>
              <a:t>1</a:t>
            </a:fld>
            <a:endParaRPr lang="en-US" altLang="en-US">
              <a:latin typeface="Times New Roman" panose="02020603050405020304" pitchFamily="18" charset="0"/>
            </a:endParaRPr>
          </a:p>
        </p:txBody>
      </p:sp>
      <p:sp>
        <p:nvSpPr>
          <p:cNvPr id="103427" name="Rectangle 270">
            <a:extLst>
              <a:ext uri="{FF2B5EF4-FFF2-40B4-BE49-F238E27FC236}">
                <a16:creationId xmlns="" xmlns:a16="http://schemas.microsoft.com/office/drawing/2014/main" id="{61847670-7D5C-8D47-DB8F-253646DA5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00FF"/>
                </a:solidFill>
                <a:latin typeface="66 Helvetica MediumItalic"/>
                <a:ea typeface="宋体" panose="02010600030101010101" pitchFamily="2" charset="-122"/>
              </a:rPr>
              <a:t>To play the movies and simulations included, view the presentation in Slide Show Mode.</a:t>
            </a:r>
            <a:endParaRPr lang="en-US" altLang="en-US" dirty="0">
              <a:latin typeface="Arial" panose="020B0604020202020204" pitchFamily="34" charset="0"/>
              <a:ea typeface="宋体" panose="02010600030101010101" pitchFamily="2" charset="-122"/>
            </a:endParaRPr>
          </a:p>
        </p:txBody>
      </p:sp>
      <p:sp>
        <p:nvSpPr>
          <p:cNvPr id="103428" name="Rectangle 272">
            <a:extLst>
              <a:ext uri="{FF2B5EF4-FFF2-40B4-BE49-F238E27FC236}">
                <a16:creationId xmlns="" xmlns:a16="http://schemas.microsoft.com/office/drawing/2014/main" id="{3AFF4766-5AF0-0AC9-0EDA-253082C2D0BC}"/>
              </a:ext>
            </a:extLst>
          </p:cNvPr>
          <p:cNvSpPr>
            <a:spLocks noGrp="1" noRot="1" noChangeAspect="1" noChangeArrowheads="1" noTextEdit="1"/>
          </p:cNvSpPr>
          <p:nvPr>
            <p:ph type="sldImg"/>
          </p:nvPr>
        </p:nvSpPr>
        <p:spPr>
          <a:xfrm>
            <a:off x="241300" y="692150"/>
            <a:ext cx="6375400" cy="3416300"/>
          </a:xfr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43</a:t>
            </a:fld>
            <a:endParaRPr lang="en-US"/>
          </a:p>
        </p:txBody>
      </p:sp>
    </p:spTree>
    <p:extLst>
      <p:ext uri="{BB962C8B-B14F-4D97-AF65-F5344CB8AC3E}">
        <p14:creationId xmlns:p14="http://schemas.microsoft.com/office/powerpoint/2010/main" val="318029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44</a:t>
            </a:fld>
            <a:endParaRPr lang="en-US"/>
          </a:p>
        </p:txBody>
      </p:sp>
    </p:spTree>
    <p:extLst>
      <p:ext uri="{BB962C8B-B14F-4D97-AF65-F5344CB8AC3E}">
        <p14:creationId xmlns:p14="http://schemas.microsoft.com/office/powerpoint/2010/main" val="352092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45</a:t>
            </a:fld>
            <a:endParaRPr lang="en-US"/>
          </a:p>
        </p:txBody>
      </p:sp>
    </p:spTree>
    <p:extLst>
      <p:ext uri="{BB962C8B-B14F-4D97-AF65-F5344CB8AC3E}">
        <p14:creationId xmlns:p14="http://schemas.microsoft.com/office/powerpoint/2010/main" val="2256338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46</a:t>
            </a:fld>
            <a:endParaRPr lang="en-US"/>
          </a:p>
        </p:txBody>
      </p:sp>
    </p:spTree>
    <p:extLst>
      <p:ext uri="{BB962C8B-B14F-4D97-AF65-F5344CB8AC3E}">
        <p14:creationId xmlns:p14="http://schemas.microsoft.com/office/powerpoint/2010/main" val="1605425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47</a:t>
            </a:fld>
            <a:endParaRPr lang="en-US"/>
          </a:p>
        </p:txBody>
      </p:sp>
    </p:spTree>
    <p:extLst>
      <p:ext uri="{BB962C8B-B14F-4D97-AF65-F5344CB8AC3E}">
        <p14:creationId xmlns:p14="http://schemas.microsoft.com/office/powerpoint/2010/main" val="366905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49</a:t>
            </a:fld>
            <a:endParaRPr lang="en-US"/>
          </a:p>
        </p:txBody>
      </p:sp>
    </p:spTree>
    <p:extLst>
      <p:ext uri="{BB962C8B-B14F-4D97-AF65-F5344CB8AC3E}">
        <p14:creationId xmlns:p14="http://schemas.microsoft.com/office/powerpoint/2010/main" val="95535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7A9AA5-F438-456C-AFA2-0968EAE41875}" type="slidenum">
              <a:rPr lang="en-US" altLang="en-US" smtClean="0"/>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 xmlns:a16="http://schemas.microsoft.com/office/drawing/2014/main" id="{36BFD8B9-5F43-13A4-E314-D91A0A2BA951}"/>
              </a:ext>
            </a:extLst>
          </p:cNvPr>
          <p:cNvSpPr>
            <a:spLocks noGrp="1" noRot="1" noChangeAspect="1" noTextEdit="1"/>
          </p:cNvSpPr>
          <p:nvPr>
            <p:ph type="sldImg"/>
          </p:nvPr>
        </p:nvSpPr>
        <p:spPr>
          <a:xfrm>
            <a:off x="228600" y="685800"/>
            <a:ext cx="6400800" cy="3429000"/>
          </a:xfrm>
          <a:ln/>
        </p:spPr>
      </p:sp>
      <p:sp>
        <p:nvSpPr>
          <p:cNvPr id="104451" name="Notes Placeholder 2">
            <a:extLst>
              <a:ext uri="{FF2B5EF4-FFF2-40B4-BE49-F238E27FC236}">
                <a16:creationId xmlns="" xmlns:a16="http://schemas.microsoft.com/office/drawing/2014/main" id="{BE9EFB7E-35FC-458E-55AD-8D28562213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a typeface="宋体" panose="02010600030101010101" pitchFamily="2" charset="-122"/>
            </a:endParaRPr>
          </a:p>
        </p:txBody>
      </p:sp>
      <p:sp>
        <p:nvSpPr>
          <p:cNvPr id="4" name="Slide Number Placeholder 3">
            <a:extLst>
              <a:ext uri="{FF2B5EF4-FFF2-40B4-BE49-F238E27FC236}">
                <a16:creationId xmlns="" xmlns:a16="http://schemas.microsoft.com/office/drawing/2014/main" id="{065B22C4-8B7A-7612-2D57-13115EFC8D56}"/>
              </a:ext>
            </a:extLst>
          </p:cNvPr>
          <p:cNvSpPr>
            <a:spLocks noGrp="1"/>
          </p:cNvSpPr>
          <p:nvPr>
            <p:ph type="sldNum" sz="quarter" idx="5"/>
          </p:nvPr>
        </p:nvSpPr>
        <p:spPr/>
        <p:txBody>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fld id="{98F65B80-E9EA-47AB-A1DB-7D1845AB21C3}" type="slidenum">
              <a:rPr lang="en-US" altLang="en-US">
                <a:latin typeface="Times New Roman" panose="02020603050405020304" pitchFamily="18" charset="0"/>
              </a:rPr>
              <a:pPr eaLnBrk="1" hangingPunct="1"/>
              <a:t>4</a:t>
            </a:fld>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7A9AA5-F438-456C-AFA2-0968EAE41875}" type="slidenum">
              <a:rPr lang="en-US" altLang="en-US" smtClean="0"/>
              <a:pPr/>
              <a:t>12</a:t>
            </a:fld>
            <a:endParaRPr lang="en-US" altLang="en-US"/>
          </a:p>
        </p:txBody>
      </p:sp>
    </p:spTree>
    <p:extLst>
      <p:ext uri="{BB962C8B-B14F-4D97-AF65-F5344CB8AC3E}">
        <p14:creationId xmlns:p14="http://schemas.microsoft.com/office/powerpoint/2010/main" val="349060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7A9AA5-F438-456C-AFA2-0968EAE41875}" type="slidenum">
              <a:rPr lang="en-US" altLang="en-US" smtClean="0"/>
              <a:pPr/>
              <a:t>13</a:t>
            </a:fld>
            <a:endParaRPr lang="en-US" altLang="en-US"/>
          </a:p>
        </p:txBody>
      </p:sp>
    </p:spTree>
    <p:extLst>
      <p:ext uri="{BB962C8B-B14F-4D97-AF65-F5344CB8AC3E}">
        <p14:creationId xmlns:p14="http://schemas.microsoft.com/office/powerpoint/2010/main" val="76360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4C2C8-1715-4DC7-AC0D-20AE0C9D1E5E}" type="slidenum">
              <a:rPr lang="en-US" smtClean="0"/>
              <a:t>22</a:t>
            </a:fld>
            <a:endParaRPr lang="en-US"/>
          </a:p>
        </p:txBody>
      </p:sp>
    </p:spTree>
    <p:extLst>
      <p:ext uri="{BB962C8B-B14F-4D97-AF65-F5344CB8AC3E}">
        <p14:creationId xmlns:p14="http://schemas.microsoft.com/office/powerpoint/2010/main" val="125637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4C2C8-1715-4DC7-AC0D-20AE0C9D1E5E}" type="slidenum">
              <a:rPr lang="en-US" smtClean="0"/>
              <a:t>25</a:t>
            </a:fld>
            <a:endParaRPr lang="en-US"/>
          </a:p>
        </p:txBody>
      </p:sp>
    </p:spTree>
    <p:extLst>
      <p:ext uri="{BB962C8B-B14F-4D97-AF65-F5344CB8AC3E}">
        <p14:creationId xmlns:p14="http://schemas.microsoft.com/office/powerpoint/2010/main" val="145875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30</a:t>
            </a:fld>
            <a:endParaRPr lang="en-US"/>
          </a:p>
        </p:txBody>
      </p:sp>
    </p:spTree>
    <p:extLst>
      <p:ext uri="{BB962C8B-B14F-4D97-AF65-F5344CB8AC3E}">
        <p14:creationId xmlns:p14="http://schemas.microsoft.com/office/powerpoint/2010/main" val="189542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492D3-6DDF-4DA0-B84F-6C2A33A20EAB}" type="slidenum">
              <a:rPr lang="en-US" smtClean="0"/>
              <a:t>38</a:t>
            </a:fld>
            <a:endParaRPr lang="en-US"/>
          </a:p>
        </p:txBody>
      </p:sp>
    </p:spTree>
    <p:extLst>
      <p:ext uri="{BB962C8B-B14F-4D97-AF65-F5344CB8AC3E}">
        <p14:creationId xmlns:p14="http://schemas.microsoft.com/office/powerpoint/2010/main" val="346498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46760" y="1371600"/>
            <a:ext cx="10992307"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46760" y="3228536"/>
            <a:ext cx="10996574"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03-May-25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03-May-25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914402"/>
            <a:ext cx="288036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40080" y="914402"/>
            <a:ext cx="842772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03-May-25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03-May-25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42493" y="1316736"/>
            <a:ext cx="1088136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42493" y="2704664"/>
            <a:ext cx="1088136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704088"/>
            <a:ext cx="11521440" cy="1143000"/>
          </a:xfrm>
        </p:spPr>
        <p:txBody>
          <a:bodyPr/>
          <a:lstStyle/>
          <a:p>
            <a:r>
              <a:rPr kumimoji="0" lang="en-US"/>
              <a:t>Click to edit Master title style</a:t>
            </a:r>
          </a:p>
        </p:txBody>
      </p:sp>
      <p:sp>
        <p:nvSpPr>
          <p:cNvPr id="3" name="Content Placeholder 2"/>
          <p:cNvSpPr>
            <a:spLocks noGrp="1"/>
          </p:cNvSpPr>
          <p:nvPr>
            <p:ph sz="half" idx="1"/>
          </p:nvPr>
        </p:nvSpPr>
        <p:spPr>
          <a:xfrm>
            <a:off x="640080" y="1920085"/>
            <a:ext cx="565404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507480" y="1920085"/>
            <a:ext cx="565404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03-May-25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0080" y="704088"/>
            <a:ext cx="1152144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40080" y="1855248"/>
            <a:ext cx="565626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503036" y="1859758"/>
            <a:ext cx="565848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40080" y="2514600"/>
            <a:ext cx="565626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503036" y="2514600"/>
            <a:ext cx="565848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03-May-25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0080" y="704088"/>
            <a:ext cx="1162812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03-May-25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0120" y="514352"/>
            <a:ext cx="384048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60120" y="1676400"/>
            <a:ext cx="384048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5005070" y="1676400"/>
            <a:ext cx="71564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03-May-25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432054" y="1108077"/>
            <a:ext cx="736092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1205788" y="5359769"/>
            <a:ext cx="217627"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53440" y="1176997"/>
            <a:ext cx="3097987"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53440" y="2828785"/>
            <a:ext cx="309372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08080" y="6356351"/>
            <a:ext cx="85344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4880110" y="1199517"/>
            <a:ext cx="6464808"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3335" y="5816600"/>
            <a:ext cx="1282827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6134100" y="6219826"/>
            <a:ext cx="6667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3335" y="-7144"/>
            <a:ext cx="1282827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6134100" y="-7144"/>
            <a:ext cx="6667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40080" y="704088"/>
            <a:ext cx="1152144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40080" y="1935480"/>
            <a:ext cx="1152144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40080" y="6356351"/>
            <a:ext cx="298704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03-May-25</a:t>
            </a:fld>
            <a:endParaRPr lang="en-US"/>
          </a:p>
        </p:txBody>
      </p:sp>
      <p:sp>
        <p:nvSpPr>
          <p:cNvPr id="22" name="Footer Placeholder 21"/>
          <p:cNvSpPr>
            <a:spLocks noGrp="1"/>
          </p:cNvSpPr>
          <p:nvPr>
            <p:ph type="ftr" sz="quarter" idx="3"/>
          </p:nvPr>
        </p:nvSpPr>
        <p:spPr>
          <a:xfrm>
            <a:off x="3733800" y="6356351"/>
            <a:ext cx="469392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1094720" y="6356351"/>
            <a:ext cx="10668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26624" y="202408"/>
            <a:ext cx="12852767"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2.emf"/><Relationship Id="rId4" Type="http://schemas.openxmlformats.org/officeDocument/2006/relationships/package" Target="../embeddings/Microsoft_Word_Document1.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png"/><Relationship Id="rId5" Type="http://schemas.openxmlformats.org/officeDocument/2006/relationships/image" Target="../media/image23.emf"/><Relationship Id="rId4" Type="http://schemas.openxmlformats.org/officeDocument/2006/relationships/package" Target="../embeddings/Microsoft_Word_Document2.docx"/></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7.png"/><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7.bin"/><Relationship Id="rId3" Type="http://schemas.openxmlformats.org/officeDocument/2006/relationships/notesSlide" Target="../notesSlides/notesSlide3.xml"/><Relationship Id="rId7" Type="http://schemas.openxmlformats.org/officeDocument/2006/relationships/oleObject" Target="../embeddings/oleObject4.bin"/><Relationship Id="rId12" Type="http://schemas.openxmlformats.org/officeDocument/2006/relationships/image" Target="../media/image9.wmf"/><Relationship Id="rId2" Type="http://schemas.openxmlformats.org/officeDocument/2006/relationships/slideLayout" Target="../slideLayouts/slideLayout7.xml"/><Relationship Id="rId16" Type="http://schemas.openxmlformats.org/officeDocument/2006/relationships/image" Target="../media/image11.wmf"/><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8.wmf"/><Relationship Id="rId4" Type="http://schemas.openxmlformats.org/officeDocument/2006/relationships/image" Target="../media/image12.png"/><Relationship Id="rId9" Type="http://schemas.openxmlformats.org/officeDocument/2006/relationships/oleObject" Target="../embeddings/oleObject5.bin"/><Relationship Id="rId14" Type="http://schemas.openxmlformats.org/officeDocument/2006/relationships/image" Target="../media/image10.wmf"/></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12.bin"/><Relationship Id="rId14"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2" name="Rectangle 266">
            <a:extLst>
              <a:ext uri="{FF2B5EF4-FFF2-40B4-BE49-F238E27FC236}">
                <a16:creationId xmlns="" xmlns:a16="http://schemas.microsoft.com/office/drawing/2014/main" id="{350F4F66-40EB-8F26-3B6C-58E75163923B}"/>
              </a:ext>
            </a:extLst>
          </p:cNvPr>
          <p:cNvSpPr>
            <a:spLocks noGrp="1" noChangeArrowheads="1"/>
          </p:cNvSpPr>
          <p:nvPr/>
        </p:nvSpPr>
        <p:spPr>
          <a:xfrm>
            <a:off x="1932735282" y="498963951"/>
            <a:ext cx="2147483647" cy="1088710675"/>
          </a:xfrm>
          <a:prstGeom prst="rect">
            <a:avLst/>
          </a:prstGeom>
        </p:spPr>
        <p:txBody>
          <a:bodyPr lIns="0" rIns="0" bIns="0" anchor="b"/>
          <a:lstStyle/>
          <a:p>
            <a:pPr algn="ctr">
              <a:tabLst>
                <a:tab pos="914400" algn="l"/>
                <a:tab pos="1828800" algn="l"/>
                <a:tab pos="2743200" algn="l"/>
                <a:tab pos="3657600" algn="l"/>
              </a:tabLst>
              <a:defRPr/>
            </a:pPr>
            <a:r>
              <a:rPr lang="zh-CN" altLang="en-US" sz="4000" kern="0" dirty="0">
                <a:solidFill>
                  <a:srgbClr val="E2D700"/>
                </a:solidFill>
                <a:effectLst>
                  <a:outerShdw blurRad="38100" dist="38100" dir="2700000" algn="tl">
                    <a:srgbClr val="C0C0C0"/>
                  </a:outerShdw>
                </a:effectLst>
                <a:latin typeface="Comic Sans MS" pitchFamily="66" charset="0"/>
                <a:ea typeface="+mj-ea"/>
                <a:cs typeface="+mj-cs"/>
                <a:sym typeface="Arial" charset="0"/>
              </a:rPr>
              <a:t>	  </a:t>
            </a:r>
            <a:r>
              <a:rPr lang="zh-CN" altLang="en-US" sz="3600" b="1" kern="0" dirty="0">
                <a:solidFill>
                  <a:srgbClr val="FF0000"/>
                </a:solidFill>
                <a:latin typeface="+mn-lt"/>
                <a:ea typeface="+mj-ea"/>
                <a:cs typeface="+mj-cs"/>
                <a:sym typeface="Arial" charset="0"/>
              </a:rPr>
              <a:t>Electrochemistr</a:t>
            </a:r>
            <a:r>
              <a:rPr lang="en-IN" altLang="zh-CN" sz="4000" b="1" kern="0" dirty="0">
                <a:solidFill>
                  <a:srgbClr val="FF0000"/>
                </a:solidFill>
                <a:latin typeface="+mn-lt"/>
                <a:ea typeface="+mj-ea"/>
                <a:cs typeface="+mj-cs"/>
                <a:sym typeface="Arial" charset="0"/>
              </a:rPr>
              <a:t>y</a:t>
            </a:r>
            <a:endParaRPr lang="zh-CN" altLang="zh-CN" sz="5000" b="1" kern="0" dirty="0">
              <a:solidFill>
                <a:srgbClr val="FF0000"/>
              </a:solidFill>
              <a:latin typeface="+mn-lt"/>
              <a:ea typeface="+mj-ea"/>
              <a:cs typeface="+mj-cs"/>
              <a:sym typeface="Arial" charset="0"/>
            </a:endParaRPr>
          </a:p>
        </p:txBody>
      </p:sp>
      <p:pic>
        <p:nvPicPr>
          <p:cNvPr id="86018" name="Picture 2" descr="What Are Electrolytes in Chemistry? Strong, Weak, and Non Electrolytes"/>
          <p:cNvPicPr>
            <a:picLocks noChangeAspect="1" noChangeArrowheads="1"/>
          </p:cNvPicPr>
          <p:nvPr/>
        </p:nvPicPr>
        <p:blipFill>
          <a:blip r:embed="rId3"/>
          <a:srcRect l="3077" t="3077" r="1538" b="3077"/>
          <a:stretch>
            <a:fillRect/>
          </a:stretch>
        </p:blipFill>
        <p:spPr bwMode="auto">
          <a:xfrm>
            <a:off x="228600" y="990600"/>
            <a:ext cx="7086600" cy="5486400"/>
          </a:xfrm>
          <a:prstGeom prst="rect">
            <a:avLst/>
          </a:prstGeom>
          <a:noFill/>
        </p:spPr>
      </p:pic>
      <p:grpSp>
        <p:nvGrpSpPr>
          <p:cNvPr id="8" name="Group 7"/>
          <p:cNvGrpSpPr/>
          <p:nvPr/>
        </p:nvGrpSpPr>
        <p:grpSpPr>
          <a:xfrm>
            <a:off x="3886201" y="-86618"/>
            <a:ext cx="8534399" cy="6696969"/>
            <a:chOff x="3886201" y="-86618"/>
            <a:chExt cx="8534399" cy="6696969"/>
          </a:xfrm>
        </p:grpSpPr>
        <p:sp>
          <p:nvSpPr>
            <p:cNvPr id="5" name="TextBox 4">
              <a:extLst>
                <a:ext uri="{FF2B5EF4-FFF2-40B4-BE49-F238E27FC236}">
                  <a16:creationId xmlns="" xmlns:a16="http://schemas.microsoft.com/office/drawing/2014/main" id="{645FF1EE-13CA-04CA-6426-266D0D1593FF}"/>
                </a:ext>
              </a:extLst>
            </p:cNvPr>
            <p:cNvSpPr txBox="1"/>
            <p:nvPr/>
          </p:nvSpPr>
          <p:spPr>
            <a:xfrm>
              <a:off x="3886201" y="-86618"/>
              <a:ext cx="5029199" cy="1077218"/>
            </a:xfrm>
            <a:prstGeom prst="rect">
              <a:avLst/>
            </a:prstGeom>
            <a:noFill/>
          </p:spPr>
          <p:txBody>
            <a:bodyPr wrap="square">
              <a:spAutoFit/>
            </a:bodyPr>
            <a:lstStyle/>
            <a:p>
              <a:pPr algn="ctr">
                <a:defRPr/>
              </a:pPr>
              <a:r>
                <a:rPr lang="en-IN" sz="3200" b="1" dirty="0">
                  <a:solidFill>
                    <a:srgbClr val="C00000"/>
                  </a:solidFill>
                  <a:latin typeface="Times New Roman" pitchFamily="18" charset="0"/>
                  <a:cs typeface="Times New Roman" pitchFamily="18" charset="0"/>
                  <a:sym typeface="Arial" charset="0"/>
                </a:rPr>
                <a:t>Unit-V</a:t>
              </a:r>
            </a:p>
            <a:p>
              <a:pPr algn="ctr">
                <a:defRPr/>
              </a:pPr>
              <a:r>
                <a:rPr lang="en-IN" sz="3200" b="1" dirty="0">
                  <a:solidFill>
                    <a:srgbClr val="C00000"/>
                  </a:solidFill>
                  <a:latin typeface="Times New Roman" pitchFamily="18" charset="0"/>
                  <a:cs typeface="Times New Roman" pitchFamily="18" charset="0"/>
                  <a:sym typeface="Arial" charset="0"/>
                </a:rPr>
                <a:t>Electrochemistry</a:t>
              </a:r>
            </a:p>
          </p:txBody>
        </p:sp>
        <p:pic>
          <p:nvPicPr>
            <p:cNvPr id="86020" name="Picture 4" descr="Powering Progress: The Need for Skilled Experts in Battery Technology |  ImpactMaker"/>
            <p:cNvPicPr>
              <a:picLocks noChangeAspect="1" noChangeArrowheads="1"/>
            </p:cNvPicPr>
            <p:nvPr/>
          </p:nvPicPr>
          <p:blipFill>
            <a:blip r:embed="rId4"/>
            <a:srcRect/>
            <a:stretch>
              <a:fillRect/>
            </a:stretch>
          </p:blipFill>
          <p:spPr bwMode="auto">
            <a:xfrm>
              <a:off x="7315200" y="990600"/>
              <a:ext cx="5105400" cy="5619751"/>
            </a:xfrm>
            <a:prstGeom prst="rect">
              <a:avLst/>
            </a:prstGeom>
            <a:noFill/>
          </p:spPr>
        </p:pic>
      </p:grpSp>
    </p:spTree>
    <p:extLst>
      <p:ext uri="{BB962C8B-B14F-4D97-AF65-F5344CB8AC3E}">
        <p14:creationId xmlns:p14="http://schemas.microsoft.com/office/powerpoint/2010/main" val="284499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98">
            <a:extLst>
              <a:ext uri="{FF2B5EF4-FFF2-40B4-BE49-F238E27FC236}">
                <a16:creationId xmlns="" xmlns:a16="http://schemas.microsoft.com/office/drawing/2014/main" id="{53840645-10EA-6EA2-2B5A-ACD4B46AA37C}"/>
              </a:ext>
            </a:extLst>
          </p:cNvPr>
          <p:cNvSpPr>
            <a:spLocks noGrp="1" noChangeArrowheads="1"/>
          </p:cNvSpPr>
          <p:nvPr>
            <p:ph type="title"/>
          </p:nvPr>
        </p:nvSpPr>
        <p:spPr>
          <a:xfrm>
            <a:off x="3916680" y="152400"/>
            <a:ext cx="4998720" cy="457200"/>
          </a:xfrm>
        </p:spPr>
        <p:txBody>
          <a:bodyPr>
            <a:normAutofit fontScale="90000"/>
          </a:bodyPr>
          <a:lstStyle/>
          <a:p>
            <a:pPr eaLnBrk="1" latinLnBrk="0" hangingPunct="1"/>
            <a:r>
              <a:rPr lang="zh-CN" altLang="en-US" sz="3200" b="1" dirty="0">
                <a:solidFill>
                  <a:srgbClr val="C00000"/>
                </a:solidFill>
                <a:latin typeface="Times New Roman" pitchFamily="18" charset="0"/>
                <a:cs typeface="Times New Roman" pitchFamily="18" charset="0"/>
                <a:sym typeface="Arial" panose="020B0604020202020204" pitchFamily="34" charset="0"/>
              </a:rPr>
              <a:t>E</a:t>
            </a:r>
            <a:r>
              <a:rPr lang="en-US" altLang="zh-CN" sz="3200" b="1" dirty="0">
                <a:solidFill>
                  <a:srgbClr val="C00000"/>
                </a:solidFill>
                <a:latin typeface="Times New Roman" pitchFamily="18" charset="0"/>
                <a:cs typeface="Times New Roman" pitchFamily="18" charset="0"/>
                <a:sym typeface="Arial" panose="020B0604020202020204" pitchFamily="34" charset="0"/>
              </a:rPr>
              <a:t>electromotive force (E</a:t>
            </a:r>
            <a:r>
              <a:rPr lang="zh-CN" altLang="en-US" sz="3200" b="1" dirty="0">
                <a:solidFill>
                  <a:srgbClr val="C00000"/>
                </a:solidFill>
                <a:latin typeface="Times New Roman" pitchFamily="18" charset="0"/>
                <a:cs typeface="Times New Roman" pitchFamily="18" charset="0"/>
                <a:sym typeface="Arial" panose="020B0604020202020204" pitchFamily="34" charset="0"/>
              </a:rPr>
              <a:t>MF</a:t>
            </a:r>
            <a:r>
              <a:rPr lang="en-US" altLang="zh-CN" sz="3200" b="1" dirty="0">
                <a:solidFill>
                  <a:srgbClr val="C00000"/>
                </a:solidFill>
                <a:latin typeface="Times New Roman" pitchFamily="18" charset="0"/>
                <a:cs typeface="Times New Roman" pitchFamily="18" charset="0"/>
                <a:sym typeface="Arial" panose="020B0604020202020204" pitchFamily="34" charset="0"/>
              </a:rPr>
              <a:t>)</a:t>
            </a:r>
            <a:endParaRPr lang="zh-CN" altLang="zh-CN" sz="3200" dirty="0">
              <a:solidFill>
                <a:srgbClr val="C00000"/>
              </a:solidFill>
              <a:latin typeface="Times New Roman" pitchFamily="18" charset="0"/>
              <a:cs typeface="Times New Roman" pitchFamily="18" charset="0"/>
            </a:endParaRPr>
          </a:p>
        </p:txBody>
      </p:sp>
      <p:sp>
        <p:nvSpPr>
          <p:cNvPr id="27651" name="Rectangle 400">
            <a:extLst>
              <a:ext uri="{FF2B5EF4-FFF2-40B4-BE49-F238E27FC236}">
                <a16:creationId xmlns="" xmlns:a16="http://schemas.microsoft.com/office/drawing/2014/main" id="{58DEB13D-8D54-8721-F6D6-9331BE456750}"/>
              </a:ext>
            </a:extLst>
          </p:cNvPr>
          <p:cNvSpPr>
            <a:spLocks noGrp="1" noChangeArrowheads="1"/>
          </p:cNvSpPr>
          <p:nvPr>
            <p:ph idx="1"/>
          </p:nvPr>
        </p:nvSpPr>
        <p:spPr>
          <a:xfrm>
            <a:off x="320040" y="762000"/>
            <a:ext cx="12161520" cy="5486400"/>
          </a:xfrm>
        </p:spPr>
        <p:txBody>
          <a:bodyPr>
            <a:normAutofit lnSpcReduction="10000"/>
          </a:bodyPr>
          <a:lstStyle/>
          <a:p>
            <a:pPr marL="463550" indent="-463550"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The potential difference between two electrodes is known as </a:t>
            </a:r>
            <a:r>
              <a:rPr lang="zh-CN" altLang="en-US" sz="2400" dirty="0">
                <a:solidFill>
                  <a:schemeClr val="tx1"/>
                </a:solidFill>
                <a:latin typeface="Times New Roman" pitchFamily="18" charset="0"/>
                <a:cs typeface="Times New Roman" pitchFamily="18" charset="0"/>
                <a:sym typeface="Arial" panose="020B0604020202020204" pitchFamily="34" charset="0"/>
              </a:rPr>
              <a:t>electromotive force(EMF</a:t>
            </a:r>
            <a:r>
              <a:rPr lang="zh-CN" altLang="en-US" sz="2400" b="1" dirty="0">
                <a:solidFill>
                  <a:srgbClr val="262626"/>
                </a:solidFill>
                <a:latin typeface="Times New Roman" pitchFamily="18" charset="0"/>
                <a:cs typeface="Times New Roman" pitchFamily="18" charset="0"/>
                <a:sym typeface="Arial" panose="020B0604020202020204" pitchFamily="34" charset="0"/>
              </a:rPr>
              <a:t>) </a:t>
            </a:r>
            <a:r>
              <a:rPr lang="zh-CN" altLang="en-US" sz="2400" dirty="0">
                <a:solidFill>
                  <a:schemeClr val="tx1"/>
                </a:solidFill>
                <a:latin typeface="Times New Roman" pitchFamily="18" charset="0"/>
                <a:cs typeface="Times New Roman" pitchFamily="18" charset="0"/>
                <a:sym typeface="Arial" panose="020B0604020202020204" pitchFamily="34" charset="0"/>
              </a:rPr>
              <a:t>cell potential</a:t>
            </a:r>
            <a:r>
              <a:rPr lang="zh-CN" altLang="en-US" sz="2400" b="1" dirty="0">
                <a:latin typeface="Times New Roman" pitchFamily="18" charset="0"/>
                <a:cs typeface="Times New Roman" pitchFamily="18" charset="0"/>
                <a:sym typeface="Arial" panose="020B0604020202020204" pitchFamily="34" charset="0"/>
              </a:rPr>
              <a:t>. </a:t>
            </a:r>
            <a:endParaRPr lang="en-US" altLang="zh-CN" sz="2400" b="1" dirty="0">
              <a:latin typeface="Times New Roman" pitchFamily="18" charset="0"/>
              <a:cs typeface="Times New Roman" pitchFamily="18" charset="0"/>
              <a:sym typeface="Arial" panose="020B0604020202020204" pitchFamily="34" charset="0"/>
            </a:endParaRPr>
          </a:p>
          <a:p>
            <a:pPr marL="463550" indent="-463550"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It can be expressed in terms of both </a:t>
            </a:r>
            <a:r>
              <a:rPr lang="zh-CN" altLang="en-US" sz="2400" dirty="0">
                <a:solidFill>
                  <a:srgbClr val="FF0000"/>
                </a:solidFill>
                <a:latin typeface="Times New Roman" pitchFamily="18" charset="0"/>
                <a:cs typeface="Times New Roman" pitchFamily="18" charset="0"/>
                <a:sym typeface="Arial" panose="020B0604020202020204" pitchFamily="34" charset="0"/>
              </a:rPr>
              <a:t>reduction potential </a:t>
            </a:r>
            <a:r>
              <a:rPr lang="zh-CN" altLang="en-US" sz="2400" dirty="0">
                <a:latin typeface="Times New Roman" pitchFamily="18" charset="0"/>
                <a:cs typeface="Times New Roman" pitchFamily="18" charset="0"/>
                <a:sym typeface="Arial" panose="020B0604020202020204" pitchFamily="34" charset="0"/>
              </a:rPr>
              <a:t>and </a:t>
            </a:r>
            <a:r>
              <a:rPr lang="zh-CN" altLang="en-US" sz="2400" dirty="0">
                <a:solidFill>
                  <a:srgbClr val="FF0000"/>
                </a:solidFill>
                <a:latin typeface="Times New Roman" pitchFamily="18" charset="0"/>
                <a:cs typeface="Times New Roman" pitchFamily="18" charset="0"/>
                <a:sym typeface="Arial" panose="020B0604020202020204" pitchFamily="34" charset="0"/>
              </a:rPr>
              <a:t>oxidation potential</a:t>
            </a:r>
            <a:r>
              <a:rPr lang="zh-CN" altLang="en-US" sz="2400" dirty="0">
                <a:latin typeface="Times New Roman" pitchFamily="18" charset="0"/>
                <a:cs typeface="Times New Roman" pitchFamily="18" charset="0"/>
                <a:sym typeface="Arial" panose="020B0604020202020204" pitchFamily="34" charset="0"/>
              </a:rPr>
              <a:t>. </a:t>
            </a:r>
            <a:endParaRPr lang="en-US" altLang="zh-CN" sz="2400" dirty="0">
              <a:latin typeface="Times New Roman" pitchFamily="18" charset="0"/>
              <a:cs typeface="Times New Roman" pitchFamily="18" charset="0"/>
              <a:sym typeface="Arial" panose="020B0604020202020204" pitchFamily="34" charset="0"/>
            </a:endParaRPr>
          </a:p>
          <a:p>
            <a:pPr marL="463550" indent="-463550" algn="just" eaLnBrk="1" latinLnBrk="0" hangingPunct="1">
              <a:buClr>
                <a:srgbClr val="7030A0"/>
              </a:buClr>
              <a:buFont typeface="Wingdings" pitchFamily="2" charset="2"/>
              <a:buChar char="v"/>
            </a:pPr>
            <a:r>
              <a:rPr lang="en-IN" altLang="zh-CN" sz="2400" dirty="0">
                <a:latin typeface="Times New Roman" pitchFamily="18" charset="0"/>
                <a:cs typeface="Times New Roman" pitchFamily="18" charset="0"/>
                <a:sym typeface="Arial" panose="020B0604020202020204" pitchFamily="34" charset="0"/>
              </a:rPr>
              <a:t>T</a:t>
            </a:r>
            <a:r>
              <a:rPr lang="zh-CN" altLang="en-US" sz="2400" dirty="0">
                <a:latin typeface="Times New Roman" pitchFamily="18" charset="0"/>
                <a:cs typeface="Times New Roman" pitchFamily="18" charset="0"/>
                <a:sym typeface="Arial" panose="020B0604020202020204" pitchFamily="34" charset="0"/>
              </a:rPr>
              <a:t>endency to gain electro</a:t>
            </a:r>
            <a:r>
              <a:rPr lang="zh-CN" altLang="en-US" sz="2400" dirty="0">
                <a:solidFill>
                  <a:schemeClr val="tx1"/>
                </a:solidFill>
                <a:latin typeface="Times New Roman" pitchFamily="18" charset="0"/>
                <a:cs typeface="Times New Roman" pitchFamily="18" charset="0"/>
                <a:sym typeface="Arial" panose="020B0604020202020204" pitchFamily="34" charset="0"/>
              </a:rPr>
              <a:t>n(reduction potential</a:t>
            </a:r>
            <a:r>
              <a:rPr lang="zh-CN" altLang="en-US" sz="2400" dirty="0">
                <a:latin typeface="Times New Roman" pitchFamily="18" charset="0"/>
                <a:cs typeface="Times New Roman" pitchFamily="18" charset="0"/>
                <a:sym typeface="Arial" panose="020B0604020202020204" pitchFamily="34" charset="0"/>
              </a:rPr>
              <a:t>) at cathode remains at higher potential. On the other hand , tendency to lose </a:t>
            </a:r>
            <a:r>
              <a:rPr lang="zh-CN" altLang="en-US" sz="2400" dirty="0">
                <a:solidFill>
                  <a:schemeClr val="tx1"/>
                </a:solidFill>
                <a:latin typeface="Times New Roman" pitchFamily="18" charset="0"/>
                <a:cs typeface="Times New Roman" pitchFamily="18" charset="0"/>
                <a:sym typeface="Arial" panose="020B0604020202020204" pitchFamily="34" charset="0"/>
              </a:rPr>
              <a:t>electron(oxidation potential</a:t>
            </a:r>
            <a:r>
              <a:rPr lang="zh-CN" altLang="en-US" sz="2400" dirty="0">
                <a:latin typeface="Times New Roman" pitchFamily="18" charset="0"/>
                <a:cs typeface="Times New Roman" pitchFamily="18" charset="0"/>
                <a:sym typeface="Arial" panose="020B0604020202020204" pitchFamily="34" charset="0"/>
              </a:rPr>
              <a:t>) at the anode remains at higher potential</a:t>
            </a:r>
            <a:endParaRPr lang="en-US" altLang="zh-CN" sz="2400" dirty="0">
              <a:latin typeface="Times New Roman" pitchFamily="18" charset="0"/>
              <a:cs typeface="Times New Roman" pitchFamily="18" charset="0"/>
              <a:sym typeface="Arial" panose="020B0604020202020204" pitchFamily="34" charset="0"/>
            </a:endParaRPr>
          </a:p>
          <a:p>
            <a:pPr marL="463550" indent="-463550"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In terms of reduction potential</a:t>
            </a:r>
            <a:endParaRPr lang="zh-CN" altLang="zh-CN" sz="2400" dirty="0">
              <a:latin typeface="Times New Roman" pitchFamily="18" charset="0"/>
              <a:cs typeface="Times New Roman" pitchFamily="18" charset="0"/>
            </a:endParaRPr>
          </a:p>
          <a:p>
            <a:pPr marL="463550" indent="-463550" algn="just" eaLnBrk="1" latinLnBrk="0" hangingPunct="1">
              <a:buFontTx/>
              <a:buNone/>
            </a:pPr>
            <a:r>
              <a:rPr lang="zh-CN" altLang="en-US" sz="2400" dirty="0">
                <a:latin typeface="Times New Roman" pitchFamily="18" charset="0"/>
                <a:cs typeface="Times New Roman" pitchFamily="18" charset="0"/>
                <a:sym typeface="Arial" panose="020B0604020202020204" pitchFamily="34" charset="0"/>
              </a:rPr>
              <a:t> </a:t>
            </a:r>
            <a:r>
              <a:rPr lang="en-US" altLang="zh-CN" sz="2400" dirty="0">
                <a:latin typeface="Times New Roman" pitchFamily="18" charset="0"/>
                <a:cs typeface="Times New Roman" pitchFamily="18" charset="0"/>
                <a:sym typeface="Arial" panose="020B0604020202020204" pitchFamily="34" charset="0"/>
              </a:rPr>
              <a:t>					</a:t>
            </a:r>
            <a:r>
              <a:rPr lang="zh-CN" altLang="en-US" sz="2400" b="1" dirty="0">
                <a:solidFill>
                  <a:srgbClr val="FF0000"/>
                </a:solidFill>
                <a:latin typeface="Times New Roman" pitchFamily="18" charset="0"/>
                <a:cs typeface="Times New Roman" pitchFamily="18" charset="0"/>
                <a:sym typeface="Arial" panose="020B0604020202020204" pitchFamily="34" charset="0"/>
              </a:rPr>
              <a:t>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Cell </a:t>
            </a:r>
            <a:r>
              <a:rPr lang="zh-CN" altLang="en-US" sz="2400" b="1" dirty="0">
                <a:solidFill>
                  <a:srgbClr val="FF0000"/>
                </a:solidFill>
                <a:latin typeface="Times New Roman" pitchFamily="18" charset="0"/>
                <a:cs typeface="Times New Roman" pitchFamily="18" charset="0"/>
                <a:sym typeface="Arial" panose="020B0604020202020204" pitchFamily="34" charset="0"/>
              </a:rPr>
              <a:t> =  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cathode</a:t>
            </a:r>
            <a:r>
              <a:rPr lang="zh-CN" altLang="en-US" sz="2400" b="1" dirty="0">
                <a:solidFill>
                  <a:srgbClr val="FF0000"/>
                </a:solidFill>
                <a:latin typeface="Times New Roman" pitchFamily="18" charset="0"/>
                <a:cs typeface="Times New Roman" pitchFamily="18" charset="0"/>
                <a:sym typeface="Arial" panose="020B0604020202020204" pitchFamily="34" charset="0"/>
              </a:rPr>
              <a:t> –E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 anode</a:t>
            </a:r>
            <a:endParaRPr lang="zh-CN" altLang="zh-CN" sz="2400" dirty="0">
              <a:latin typeface="Times New Roman" pitchFamily="18" charset="0"/>
              <a:cs typeface="Times New Roman" pitchFamily="18" charset="0"/>
            </a:endParaRPr>
          </a:p>
          <a:p>
            <a:pPr marL="463550" indent="-463550"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In terms of oxidation potential </a:t>
            </a:r>
            <a:endParaRPr lang="en-US" altLang="zh-CN" sz="2400" dirty="0">
              <a:latin typeface="Times New Roman" pitchFamily="18" charset="0"/>
              <a:cs typeface="Times New Roman" pitchFamily="18" charset="0"/>
              <a:sym typeface="Arial" panose="020B0604020202020204" pitchFamily="34" charset="0"/>
            </a:endParaRPr>
          </a:p>
          <a:p>
            <a:pPr marL="0" indent="0" algn="just" eaLnBrk="1" latinLnBrk="0" hangingPunct="1">
              <a:buClr>
                <a:srgbClr val="7030A0"/>
              </a:buClr>
              <a:buNone/>
            </a:pPr>
            <a:r>
              <a:rPr lang="en-US" altLang="zh-CN"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dirty="0">
                <a:solidFill>
                  <a:srgbClr val="FF0000"/>
                </a:solidFill>
                <a:latin typeface="Times New Roman" pitchFamily="18" charset="0"/>
                <a:cs typeface="Times New Roman" pitchFamily="18" charset="0"/>
                <a:sym typeface="Arial" panose="020B0604020202020204" pitchFamily="34" charset="0"/>
              </a:rPr>
              <a:t>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Cell     =   </a:t>
            </a:r>
            <a:r>
              <a:rPr lang="zh-CN" altLang="en-US" sz="2400" b="1" dirty="0">
                <a:solidFill>
                  <a:srgbClr val="FF0000"/>
                </a:solidFill>
                <a:latin typeface="Times New Roman" pitchFamily="18" charset="0"/>
                <a:cs typeface="Times New Roman" pitchFamily="18" charset="0"/>
                <a:sym typeface="Arial" panose="020B0604020202020204" pitchFamily="34" charset="0"/>
              </a:rPr>
              <a:t>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anode</a:t>
            </a:r>
            <a:r>
              <a:rPr lang="zh-CN" altLang="en-US" sz="2400" b="1" dirty="0">
                <a:solidFill>
                  <a:srgbClr val="FF0000"/>
                </a:solidFill>
                <a:latin typeface="Times New Roman" pitchFamily="18" charset="0"/>
                <a:cs typeface="Times New Roman" pitchFamily="18" charset="0"/>
                <a:sym typeface="Arial" panose="020B0604020202020204" pitchFamily="34" charset="0"/>
              </a:rPr>
              <a:t> - E </a:t>
            </a:r>
            <a:r>
              <a:rPr lang="zh-CN" altLang="en-US" sz="2400" b="1" baseline="30000" dirty="0">
                <a:solidFill>
                  <a:srgbClr val="FF0000"/>
                </a:solidFill>
                <a:latin typeface="Times New Roman" pitchFamily="18" charset="0"/>
                <a:cs typeface="Times New Roman" pitchFamily="18" charset="0"/>
                <a:sym typeface="Arial" panose="020B0604020202020204" pitchFamily="34" charset="0"/>
              </a:rPr>
              <a:t>o</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cathode</a:t>
            </a:r>
            <a:endParaRPr lang="en-US" altLang="zh-CN" sz="2400" dirty="0">
              <a:latin typeface="Times New Roman" pitchFamily="18" charset="0"/>
              <a:cs typeface="Times New Roman" pitchFamily="18" charset="0"/>
              <a:sym typeface="Arial" panose="020B0604020202020204" pitchFamily="34" charset="0"/>
            </a:endParaRPr>
          </a:p>
          <a:p>
            <a:pPr marL="463550" indent="-463550"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EMF of the total cell is equal to the sum of oxidation potential and reduction potential of the right hand electrode minus left hand electrode.</a:t>
            </a:r>
            <a:endParaRPr lang="zh-CN" altLang="zh-CN" sz="2400" dirty="0">
              <a:latin typeface="Times New Roman" pitchFamily="18" charset="0"/>
              <a:cs typeface="Times New Roman" pitchFamily="18" charset="0"/>
            </a:endParaRPr>
          </a:p>
          <a:p>
            <a:pPr algn="ctr" eaLnBrk="1" latinLnBrk="0" hangingPunct="1">
              <a:buFontTx/>
              <a:buNone/>
            </a:pPr>
            <a:r>
              <a:rPr lang="zh-CN" altLang="en-US" sz="2400" b="1" dirty="0">
                <a:solidFill>
                  <a:srgbClr val="FF0000"/>
                </a:solidFill>
                <a:latin typeface="Times New Roman" pitchFamily="18" charset="0"/>
                <a:cs typeface="Times New Roman" pitchFamily="18" charset="0"/>
                <a:sym typeface="Arial" panose="020B0604020202020204" pitchFamily="34" charset="0"/>
              </a:rPr>
              <a:t>E</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Cell     =   </a:t>
            </a:r>
            <a:r>
              <a:rPr lang="zh-CN" altLang="en-US" sz="2400" b="1" dirty="0">
                <a:solidFill>
                  <a:srgbClr val="FF0000"/>
                </a:solidFill>
                <a:latin typeface="Times New Roman" pitchFamily="18" charset="0"/>
                <a:cs typeface="Times New Roman" pitchFamily="18" charset="0"/>
                <a:sym typeface="Arial" panose="020B0604020202020204" pitchFamily="34" charset="0"/>
              </a:rPr>
              <a:t>E</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R</a:t>
            </a:r>
            <a:r>
              <a:rPr lang="zh-CN" altLang="en-US" sz="2400" b="1" dirty="0">
                <a:solidFill>
                  <a:srgbClr val="FF0000"/>
                </a:solidFill>
                <a:latin typeface="Times New Roman" pitchFamily="18" charset="0"/>
                <a:cs typeface="Times New Roman" pitchFamily="18" charset="0"/>
                <a:sym typeface="Arial" panose="020B0604020202020204" pitchFamily="34" charset="0"/>
              </a:rPr>
              <a:t> - E</a:t>
            </a:r>
            <a:r>
              <a:rPr lang="zh-CN" altLang="en-US" sz="2400" b="1" baseline="-25000" dirty="0">
                <a:solidFill>
                  <a:srgbClr val="FF0000"/>
                </a:solidFill>
                <a:latin typeface="Times New Roman" pitchFamily="18" charset="0"/>
                <a:cs typeface="Times New Roman" pitchFamily="18" charset="0"/>
                <a:sym typeface="Arial" panose="020B0604020202020204" pitchFamily="34" charset="0"/>
              </a:rPr>
              <a:t>L</a:t>
            </a:r>
            <a:r>
              <a:rPr lang="zh-CN" altLang="en-US" sz="2400" b="1" dirty="0">
                <a:solidFill>
                  <a:srgbClr val="FF0000"/>
                </a:solidFill>
                <a:latin typeface="Times New Roman" pitchFamily="18" charset="0"/>
                <a:cs typeface="Times New Roman" pitchFamily="18" charset="0"/>
                <a:sym typeface="Arial" panose="020B0604020202020204" pitchFamily="34" charset="0"/>
              </a:rPr>
              <a:t> </a:t>
            </a:r>
            <a:endParaRPr lang="zh-CN" altLang="zh-CN" sz="2400" dirty="0">
              <a:latin typeface="Times New Roman" pitchFamily="18" charset="0"/>
              <a:cs typeface="Times New Roman" pitchFamily="18" charset="0"/>
            </a:endParaRPr>
          </a:p>
          <a:p>
            <a:pPr marL="0" indent="0" algn="just" eaLnBrk="1" latinLnBrk="0" hangingPunct="1">
              <a:buClr>
                <a:srgbClr val="7030A0"/>
              </a:buClr>
              <a:buNone/>
            </a:pPr>
            <a:r>
              <a:rPr lang="en-US" altLang="zh-CN" sz="2400" b="1" dirty="0">
                <a:solidFill>
                  <a:srgbClr val="FF0000"/>
                </a:solidFill>
                <a:latin typeface="Times New Roman" pitchFamily="18" charset="0"/>
                <a:cs typeface="Times New Roman" pitchFamily="18" charset="0"/>
                <a:sym typeface="Arial" panose="020B0604020202020204" pitchFamily="34" charset="0"/>
              </a:rPr>
              <a:t>	</a:t>
            </a:r>
            <a:endParaRPr lang="zh-CN" altLang="zh-C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5817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02">
            <a:extLst>
              <a:ext uri="{FF2B5EF4-FFF2-40B4-BE49-F238E27FC236}">
                <a16:creationId xmlns="" xmlns:a16="http://schemas.microsoft.com/office/drawing/2014/main" id="{1003D9BB-41E0-1CF0-7CD3-B01D23EBA45C}"/>
              </a:ext>
            </a:extLst>
          </p:cNvPr>
          <p:cNvSpPr>
            <a:spLocks noGrp="1" noChangeArrowheads="1"/>
          </p:cNvSpPr>
          <p:nvPr>
            <p:ph idx="1"/>
          </p:nvPr>
        </p:nvSpPr>
        <p:spPr>
          <a:xfrm>
            <a:off x="152400" y="228600"/>
            <a:ext cx="12420600" cy="6324600"/>
          </a:xfrm>
        </p:spPr>
        <p:txBody>
          <a:bodyPr>
            <a:noAutofit/>
          </a:bodyPr>
          <a:lstStyle/>
          <a:p>
            <a:pPr algn="just" eaLnBrk="1" latinLnBrk="0" hangingPunct="1">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  Generally electrode potential refers to the reduction potential. </a:t>
            </a:r>
            <a:r>
              <a:rPr lang="en-US" altLang="zh-CN" sz="2400" dirty="0">
                <a:latin typeface="Times New Roman" pitchFamily="18" charset="0"/>
                <a:cs typeface="Times New Roman" pitchFamily="18" charset="0"/>
                <a:sym typeface="Arial" panose="020B0604020202020204" pitchFamily="34" charset="0"/>
              </a:rPr>
              <a:t>F</a:t>
            </a:r>
            <a:r>
              <a:rPr lang="zh-CN" altLang="en-US" sz="2400" dirty="0">
                <a:latin typeface="Times New Roman" pitchFamily="18" charset="0"/>
                <a:cs typeface="Times New Roman" pitchFamily="18" charset="0"/>
                <a:sym typeface="Arial" panose="020B0604020202020204" pitchFamily="34" charset="0"/>
              </a:rPr>
              <a:t>or example </a:t>
            </a:r>
            <a:r>
              <a:rPr lang="en-US" altLang="zh-CN" sz="2400" dirty="0">
                <a:latin typeface="Times New Roman" pitchFamily="18" charset="0"/>
                <a:cs typeface="Times New Roman" pitchFamily="18" charset="0"/>
                <a:sym typeface="Arial" panose="020B0604020202020204" pitchFamily="34" charset="0"/>
              </a:rPr>
              <a:t>p</a:t>
            </a:r>
            <a:r>
              <a:rPr lang="zh-CN" altLang="en-US" sz="2400" dirty="0">
                <a:latin typeface="Times New Roman" pitchFamily="18" charset="0"/>
                <a:cs typeface="Times New Roman" pitchFamily="18" charset="0"/>
                <a:sym typeface="Arial" panose="020B0604020202020204" pitchFamily="34" charset="0"/>
              </a:rPr>
              <a:t>otentials of Right Electrode is 0.337V </a:t>
            </a:r>
            <a:r>
              <a:rPr lang="en-US" altLang="zh-CN" sz="2400" dirty="0">
                <a:latin typeface="Times New Roman" pitchFamily="18" charset="0"/>
                <a:cs typeface="Times New Roman" pitchFamily="18" charset="0"/>
                <a:sym typeface="Arial" panose="020B0604020202020204" pitchFamily="34" charset="0"/>
              </a:rPr>
              <a:t>and left e</a:t>
            </a:r>
            <a:r>
              <a:rPr lang="zh-CN" altLang="en-US" sz="2400" dirty="0">
                <a:latin typeface="Times New Roman" pitchFamily="18" charset="0"/>
                <a:cs typeface="Times New Roman" pitchFamily="18" charset="0"/>
                <a:sym typeface="Arial" panose="020B0604020202020204" pitchFamily="34" charset="0"/>
              </a:rPr>
              <a:t>lectrode is -0.763V </a:t>
            </a:r>
            <a:endParaRPr lang="zh-CN" altLang="zh-CN" sz="2400" dirty="0">
              <a:latin typeface="Times New Roman" pitchFamily="18" charset="0"/>
              <a:cs typeface="Times New Roman" pitchFamily="18" charset="0"/>
            </a:endParaRPr>
          </a:p>
          <a:p>
            <a:pPr algn="ctr" eaLnBrk="1" latinLnBrk="0" hangingPunct="1">
              <a:buFontTx/>
              <a:buNone/>
            </a:pPr>
            <a:r>
              <a:rPr lang="zh-CN" altLang="en-US" sz="2400" dirty="0">
                <a:latin typeface="Times New Roman" pitchFamily="18" charset="0"/>
                <a:cs typeface="Times New Roman" pitchFamily="18" charset="0"/>
                <a:sym typeface="Arial" panose="020B0604020202020204" pitchFamily="34" charset="0"/>
              </a:rPr>
              <a:t> </a:t>
            </a:r>
            <a:r>
              <a:rPr lang="zh-CN" altLang="en-US" sz="2400" dirty="0">
                <a:solidFill>
                  <a:srgbClr val="FF0000"/>
                </a:solidFill>
                <a:latin typeface="Times New Roman" pitchFamily="18" charset="0"/>
                <a:cs typeface="Times New Roman" pitchFamily="18" charset="0"/>
                <a:sym typeface="Arial" panose="020B0604020202020204" pitchFamily="34" charset="0"/>
              </a:rPr>
              <a:t>E</a:t>
            </a:r>
            <a:r>
              <a:rPr lang="zh-CN" altLang="en-US" sz="2400" baseline="-25000" dirty="0">
                <a:solidFill>
                  <a:srgbClr val="FF0000"/>
                </a:solidFill>
                <a:latin typeface="Times New Roman" pitchFamily="18" charset="0"/>
                <a:cs typeface="Times New Roman" pitchFamily="18" charset="0"/>
                <a:sym typeface="Arial" panose="020B0604020202020204" pitchFamily="34" charset="0"/>
              </a:rPr>
              <a:t>Cell     =   </a:t>
            </a:r>
            <a:r>
              <a:rPr lang="zh-CN" altLang="en-US" sz="2400" dirty="0">
                <a:solidFill>
                  <a:srgbClr val="FF0000"/>
                </a:solidFill>
                <a:latin typeface="Times New Roman" pitchFamily="18" charset="0"/>
                <a:cs typeface="Times New Roman" pitchFamily="18" charset="0"/>
                <a:sym typeface="Arial" panose="020B0604020202020204" pitchFamily="34" charset="0"/>
              </a:rPr>
              <a:t>E</a:t>
            </a:r>
            <a:r>
              <a:rPr lang="zh-CN" altLang="en-US" sz="2400" baseline="-25000" dirty="0">
                <a:solidFill>
                  <a:srgbClr val="FF0000"/>
                </a:solidFill>
                <a:latin typeface="Times New Roman" pitchFamily="18" charset="0"/>
                <a:cs typeface="Times New Roman" pitchFamily="18" charset="0"/>
                <a:sym typeface="Arial" panose="020B0604020202020204" pitchFamily="34" charset="0"/>
              </a:rPr>
              <a:t>R</a:t>
            </a:r>
            <a:r>
              <a:rPr lang="zh-CN" altLang="en-US" sz="2400" dirty="0">
                <a:solidFill>
                  <a:srgbClr val="FF0000"/>
                </a:solidFill>
                <a:latin typeface="Times New Roman" pitchFamily="18" charset="0"/>
                <a:cs typeface="Times New Roman" pitchFamily="18" charset="0"/>
                <a:sym typeface="Arial" panose="020B0604020202020204" pitchFamily="34" charset="0"/>
              </a:rPr>
              <a:t> - E</a:t>
            </a:r>
            <a:r>
              <a:rPr lang="zh-CN" altLang="en-US" sz="2400" baseline="-25000" dirty="0">
                <a:solidFill>
                  <a:srgbClr val="FF0000"/>
                </a:solidFill>
                <a:latin typeface="Times New Roman" pitchFamily="18" charset="0"/>
                <a:cs typeface="Times New Roman" pitchFamily="18" charset="0"/>
                <a:sym typeface="Arial" panose="020B0604020202020204" pitchFamily="34" charset="0"/>
              </a:rPr>
              <a:t>L</a:t>
            </a:r>
            <a:r>
              <a:rPr lang="zh-CN" altLang="en-US" sz="2400" dirty="0">
                <a:solidFill>
                  <a:srgbClr val="FF0000"/>
                </a:solidFill>
                <a:latin typeface="Times New Roman" pitchFamily="18" charset="0"/>
                <a:cs typeface="Times New Roman" pitchFamily="18" charset="0"/>
                <a:sym typeface="Arial" panose="020B0604020202020204" pitchFamily="34" charset="0"/>
              </a:rPr>
              <a:t>  </a:t>
            </a:r>
            <a:r>
              <a:rPr lang="zh-CN" altLang="en-US" sz="2400" dirty="0">
                <a:latin typeface="Times New Roman" pitchFamily="18" charset="0"/>
                <a:cs typeface="Times New Roman" pitchFamily="18" charset="0"/>
                <a:sym typeface="Arial" panose="020B0604020202020204" pitchFamily="34" charset="0"/>
              </a:rPr>
              <a:t>= 0.337-(-0.763</a:t>
            </a:r>
            <a:r>
              <a:rPr lang="en-US" altLang="zh-CN" sz="2400" dirty="0">
                <a:latin typeface="Times New Roman" pitchFamily="18" charset="0"/>
                <a:cs typeface="Times New Roman" pitchFamily="18" charset="0"/>
                <a:sym typeface="Arial" panose="020B0604020202020204" pitchFamily="34" charset="0"/>
              </a:rPr>
              <a:t>)</a:t>
            </a:r>
            <a:r>
              <a:rPr lang="zh-CN" altLang="en-US" sz="2400" dirty="0">
                <a:latin typeface="Times New Roman" pitchFamily="18" charset="0"/>
                <a:cs typeface="Times New Roman" pitchFamily="18" charset="0"/>
                <a:sym typeface="Arial" panose="020B0604020202020204" pitchFamily="34" charset="0"/>
              </a:rPr>
              <a:t>  = 0.337+0.76  = 1.1V</a:t>
            </a:r>
            <a:endParaRPr lang="en-US" altLang="zh-CN" sz="2400" dirty="0">
              <a:latin typeface="Times New Roman" pitchFamily="18" charset="0"/>
              <a:cs typeface="Times New Roman" pitchFamily="18" charset="0"/>
              <a:sym typeface="Arial" panose="020B0604020202020204" pitchFamily="34" charset="0"/>
            </a:endParaRPr>
          </a:p>
          <a:p>
            <a:pPr algn="ctr" eaLnBrk="1" latinLnBrk="0" hangingPunct="1">
              <a:buFontTx/>
              <a:buNone/>
            </a:pPr>
            <a:endParaRPr lang="zh-CN" altLang="en-US" sz="2400" dirty="0">
              <a:latin typeface="Times New Roman" pitchFamily="18" charset="0"/>
              <a:cs typeface="Times New Roman" pitchFamily="18" charset="0"/>
              <a:sym typeface="Arial" panose="020B0604020202020204" pitchFamily="34" charset="0"/>
            </a:endParaRPr>
          </a:p>
          <a:p>
            <a:pPr algn="just" eaLnBrk="1" latinLnBrk="0" hangingPunct="1">
              <a:lnSpc>
                <a:spcPct val="90000"/>
              </a:lnSpc>
              <a:buClr>
                <a:srgbClr val="000000"/>
              </a:buClr>
              <a:buFontTx/>
              <a:buNone/>
              <a:defRPr/>
            </a:pPr>
            <a:r>
              <a:rPr lang="zh-CN" altLang="en-US" sz="2800" b="1" dirty="0">
                <a:solidFill>
                  <a:srgbClr val="C00000"/>
                </a:solidFill>
                <a:latin typeface="Times New Roman" pitchFamily="18" charset="0"/>
                <a:cs typeface="Times New Roman" pitchFamily="18" charset="0"/>
                <a:sym typeface="Arial" charset="0"/>
              </a:rPr>
              <a:t>Cell formulation</a:t>
            </a:r>
            <a:r>
              <a:rPr lang="en-US" altLang="zh-CN" sz="2800" b="1" dirty="0">
                <a:solidFill>
                  <a:srgbClr val="C00000"/>
                </a:solidFill>
                <a:latin typeface="Times New Roman" pitchFamily="18" charset="0"/>
                <a:cs typeface="Times New Roman" pitchFamily="18" charset="0"/>
                <a:sym typeface="Arial" charset="0"/>
              </a:rPr>
              <a:t>, N</a:t>
            </a:r>
            <a:r>
              <a:rPr lang="zh-CN" altLang="en-US" sz="2800" b="1" dirty="0">
                <a:solidFill>
                  <a:srgbClr val="C00000"/>
                </a:solidFill>
                <a:latin typeface="Times New Roman" pitchFamily="18" charset="0"/>
                <a:cs typeface="Times New Roman" pitchFamily="18" charset="0"/>
                <a:sym typeface="Arial" charset="0"/>
              </a:rPr>
              <a:t>otation</a:t>
            </a:r>
            <a:r>
              <a:rPr lang="en-US" altLang="zh-CN" sz="2800" b="1" dirty="0">
                <a:solidFill>
                  <a:srgbClr val="C00000"/>
                </a:solidFill>
                <a:latin typeface="Times New Roman" pitchFamily="18" charset="0"/>
                <a:cs typeface="Times New Roman" pitchFamily="18" charset="0"/>
                <a:sym typeface="Arial" charset="0"/>
              </a:rPr>
              <a:t>, Representation or Symbol</a:t>
            </a:r>
            <a:r>
              <a:rPr lang="zh-CN" altLang="en-US" sz="2800" b="1" dirty="0">
                <a:solidFill>
                  <a:srgbClr val="C00000"/>
                </a:solidFill>
                <a:latin typeface="Times New Roman" pitchFamily="18" charset="0"/>
                <a:cs typeface="Times New Roman" pitchFamily="18" charset="0"/>
                <a:sym typeface="Arial" charset="0"/>
              </a:rPr>
              <a:t>:</a:t>
            </a:r>
            <a:endParaRPr lang="en-US" altLang="zh-CN" sz="2800" b="1" dirty="0">
              <a:solidFill>
                <a:srgbClr val="C00000"/>
              </a:solidFill>
              <a:latin typeface="Times New Roman" pitchFamily="18" charset="0"/>
              <a:cs typeface="Times New Roman" pitchFamily="18" charset="0"/>
              <a:sym typeface="Arial" charset="0"/>
            </a:endParaRPr>
          </a:p>
          <a:p>
            <a:pPr algn="just" eaLnBrk="1" latinLnBrk="0" hangingPunct="1">
              <a:lnSpc>
                <a:spcPct val="90000"/>
              </a:lnSpc>
              <a:buClr>
                <a:srgbClr val="000000"/>
              </a:buClr>
              <a:buFontTx/>
              <a:buNone/>
              <a:defRPr/>
            </a:pPr>
            <a:endParaRPr lang="zh-CN" altLang="zh-CN" sz="2400" dirty="0">
              <a:solidFill>
                <a:srgbClr val="C00000"/>
              </a:solidFill>
              <a:latin typeface="Times New Roman" pitchFamily="18" charset="0"/>
              <a:cs typeface="Times New Roman" pitchFamily="18" charset="0"/>
            </a:endParaRPr>
          </a:p>
          <a:p>
            <a:pPr algn="just">
              <a:lnSpc>
                <a:spcPct val="90000"/>
              </a:lnSpc>
              <a:buClr>
                <a:srgbClr val="7030A0"/>
              </a:buClr>
              <a:buFont typeface="Wingdings" pitchFamily="2" charset="2"/>
              <a:buChar char="v"/>
              <a:defRPr/>
            </a:pPr>
            <a:r>
              <a:rPr lang="en-US" sz="2400" dirty="0">
                <a:latin typeface="Times New Roman" pitchFamily="18" charset="0"/>
                <a:cs typeface="Times New Roman" pitchFamily="18" charset="0"/>
              </a:rPr>
              <a:t>Anodic half cell should be represented on the left side &amp; the cathodic half cell should be represented on the right side.</a:t>
            </a:r>
          </a:p>
          <a:p>
            <a:pPr algn="just">
              <a:lnSpc>
                <a:spcPct val="90000"/>
              </a:lnSpc>
              <a:buClr>
                <a:srgbClr val="7030A0"/>
              </a:buClr>
              <a:buFont typeface="Wingdings" pitchFamily="2" charset="2"/>
              <a:buChar char="v"/>
              <a:defRPr/>
            </a:pPr>
            <a:r>
              <a:rPr lang="en-US" sz="2400" dirty="0">
                <a:latin typeface="Times New Roman" pitchFamily="18" charset="0"/>
                <a:cs typeface="Times New Roman" pitchFamily="18" charset="0"/>
              </a:rPr>
              <a:t>Anodic half cell is represented by writing the symbol of the metal followed by the symbol of the electrolyte with its concentration in the brackets and the two are separated by a vertical line.</a:t>
            </a:r>
          </a:p>
          <a:p>
            <a:pPr algn="just">
              <a:lnSpc>
                <a:spcPct val="90000"/>
              </a:lnSpc>
              <a:buClr>
                <a:srgbClr val="7030A0"/>
              </a:buClr>
              <a:buFont typeface="Wingdings" pitchFamily="2" charset="2"/>
              <a:buChar char="v"/>
              <a:defRPr/>
            </a:pPr>
            <a:r>
              <a:rPr lang="en-US" sz="2400" dirty="0">
                <a:latin typeface="Times New Roman" pitchFamily="18" charset="0"/>
                <a:cs typeface="Times New Roman" pitchFamily="18" charset="0"/>
              </a:rPr>
              <a:t>Cathodic half cell is represented by writing the symbol of the electrolyte with its concentration in the brackets followed by the symbol of the metal &amp; the two are separated by a vertical line.</a:t>
            </a:r>
          </a:p>
          <a:p>
            <a:pPr algn="just">
              <a:lnSpc>
                <a:spcPct val="90000"/>
              </a:lnSpc>
              <a:buClr>
                <a:srgbClr val="7030A0"/>
              </a:buClr>
              <a:buFont typeface="Wingdings" pitchFamily="2" charset="2"/>
              <a:buChar char="v"/>
              <a:defRPr/>
            </a:pPr>
            <a:r>
              <a:rPr lang="en-US" sz="2400" dirty="0">
                <a:latin typeface="Times New Roman" pitchFamily="18" charset="0"/>
                <a:cs typeface="Times New Roman" pitchFamily="18" charset="0"/>
              </a:rPr>
              <a:t>A salt bridge is indicated by two vertical lines, separating two half cells. </a:t>
            </a:r>
          </a:p>
          <a:p>
            <a:pPr marL="0" indent="0" algn="just">
              <a:lnSpc>
                <a:spcPct val="150000"/>
              </a:lnSpc>
              <a:buClr>
                <a:srgbClr val="7030A0"/>
              </a:buClr>
              <a:buNone/>
              <a:defRPr/>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Example-1: </a:t>
            </a:r>
            <a:r>
              <a:rPr lang="en-US" sz="2400" b="1" dirty="0">
                <a:solidFill>
                  <a:srgbClr val="002060"/>
                </a:solidFill>
                <a:latin typeface="Times New Roman" pitchFamily="18" charset="0"/>
                <a:cs typeface="Times New Roman" pitchFamily="18" charset="0"/>
              </a:rPr>
              <a:t>Zn / Zn</a:t>
            </a:r>
            <a:r>
              <a:rPr lang="en-US" sz="2400" b="1" baseline="30000" dirty="0">
                <a:solidFill>
                  <a:srgbClr val="002060"/>
                </a:solidFill>
                <a:latin typeface="Times New Roman" pitchFamily="18" charset="0"/>
                <a:cs typeface="Times New Roman" pitchFamily="18" charset="0"/>
              </a:rPr>
              <a:t>2+</a:t>
            </a:r>
            <a:r>
              <a:rPr lang="en-US" sz="2400" b="1" dirty="0">
                <a:solidFill>
                  <a:srgbClr val="002060"/>
                </a:solidFill>
                <a:latin typeface="Times New Roman" pitchFamily="18" charset="0"/>
                <a:cs typeface="Times New Roman" pitchFamily="18" charset="0"/>
              </a:rPr>
              <a:t> (1M) </a:t>
            </a:r>
            <a:r>
              <a:rPr lang="en-US" sz="2400" b="1" dirty="0">
                <a:latin typeface="Times New Roman" pitchFamily="18" charset="0"/>
                <a:cs typeface="Times New Roman" pitchFamily="18" charset="0"/>
              </a:rPr>
              <a:t>// </a:t>
            </a:r>
            <a:r>
              <a:rPr lang="en-US" sz="2400" b="1" dirty="0">
                <a:solidFill>
                  <a:srgbClr val="7030A0"/>
                </a:solidFill>
                <a:latin typeface="Times New Roman" pitchFamily="18" charset="0"/>
                <a:cs typeface="Times New Roman" pitchFamily="18" charset="0"/>
              </a:rPr>
              <a:t>Cu</a:t>
            </a:r>
            <a:r>
              <a:rPr lang="en-US" sz="2400" b="1" baseline="30000" dirty="0">
                <a:solidFill>
                  <a:srgbClr val="7030A0"/>
                </a:solidFill>
                <a:latin typeface="Times New Roman" pitchFamily="18" charset="0"/>
                <a:cs typeface="Times New Roman" pitchFamily="18" charset="0"/>
              </a:rPr>
              <a:t>2+</a:t>
            </a:r>
            <a:r>
              <a:rPr lang="en-US" sz="2400" b="1" dirty="0">
                <a:solidFill>
                  <a:srgbClr val="7030A0"/>
                </a:solidFill>
                <a:latin typeface="Times New Roman" pitchFamily="18" charset="0"/>
                <a:cs typeface="Times New Roman" pitchFamily="18" charset="0"/>
              </a:rPr>
              <a:t> (1M) / Cu</a:t>
            </a:r>
            <a:endParaRPr lang="zh-CN" altLang="zh-CN" sz="2400" b="1" dirty="0">
              <a:solidFill>
                <a:srgbClr val="7030A0"/>
              </a:solidFill>
              <a:latin typeface="Times New Roman" pitchFamily="18" charset="0"/>
              <a:cs typeface="Times New Roman" pitchFamily="18" charset="0"/>
            </a:endParaRPr>
          </a:p>
          <a:p>
            <a:pPr marL="800100" indent="-800100" algn="just">
              <a:lnSpc>
                <a:spcPct val="150000"/>
              </a:lnSpc>
              <a:buClr>
                <a:srgbClr val="000000"/>
              </a:buClr>
              <a:buNone/>
              <a:defRPr/>
            </a:pPr>
            <a:r>
              <a:rPr lang="zh-CN" altLang="en-US" sz="2400" dirty="0">
                <a:latin typeface="Times New Roman" pitchFamily="18" charset="0"/>
                <a:cs typeface="Times New Roman" pitchFamily="18" charset="0"/>
                <a:sym typeface="Arial" charset="0"/>
              </a:rPr>
              <a:t> </a:t>
            </a:r>
            <a:r>
              <a:rPr lang="en-US" altLang="zh-CN" sz="2400" dirty="0">
                <a:latin typeface="Times New Roman" pitchFamily="18" charset="0"/>
                <a:cs typeface="Times New Roman" pitchFamily="18" charset="0"/>
                <a:sym typeface="Arial" charset="0"/>
              </a:rPr>
              <a:t>			</a:t>
            </a:r>
            <a:r>
              <a:rPr lang="en-US" sz="2400" b="1" dirty="0">
                <a:latin typeface="Times New Roman" pitchFamily="18" charset="0"/>
                <a:cs typeface="Times New Roman" pitchFamily="18" charset="0"/>
              </a:rPr>
              <a:t>Example-2: </a:t>
            </a:r>
            <a:r>
              <a:rPr lang="zh-CN" altLang="en-US" sz="2400" b="1" dirty="0">
                <a:solidFill>
                  <a:srgbClr val="00B050"/>
                </a:solidFill>
                <a:effectLst>
                  <a:outerShdw blurRad="38100" dist="38100" dir="2700000" algn="tl">
                    <a:srgbClr val="C0C0C0"/>
                  </a:outerShdw>
                </a:effectLst>
                <a:latin typeface="Times New Roman" pitchFamily="18" charset="0"/>
                <a:cs typeface="Times New Roman" pitchFamily="18" charset="0"/>
                <a:sym typeface="Arial" charset="0"/>
              </a:rPr>
              <a:t>H</a:t>
            </a:r>
            <a:r>
              <a:rPr lang="zh-CN" altLang="en-US" sz="2400" b="1" baseline="-25000" dirty="0">
                <a:solidFill>
                  <a:srgbClr val="00B050"/>
                </a:solidFill>
                <a:effectLst>
                  <a:outerShdw blurRad="38100" dist="38100" dir="2700000" algn="tl">
                    <a:srgbClr val="C0C0C0"/>
                  </a:outerShdw>
                </a:effectLst>
                <a:latin typeface="Times New Roman" pitchFamily="18" charset="0"/>
                <a:cs typeface="Times New Roman" pitchFamily="18" charset="0"/>
                <a:sym typeface="Arial" charset="0"/>
              </a:rPr>
              <a:t>2</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387026"/>
                </a:solidFill>
                <a:effectLst>
                  <a:outerShdw blurRad="38100" dist="38100" dir="2700000" algn="tl">
                    <a:srgbClr val="C0C0C0"/>
                  </a:outerShdw>
                </a:effectLst>
                <a:latin typeface="Times New Roman" pitchFamily="18" charset="0"/>
                <a:cs typeface="Times New Roman" pitchFamily="18" charset="0"/>
                <a:sym typeface="Arial" charset="0"/>
              </a:rPr>
              <a:t>g</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0B050"/>
                </a:solidFill>
                <a:effectLst>
                  <a:outerShdw blurRad="38100" dist="38100" dir="2700000" algn="tl">
                    <a:srgbClr val="C0C0C0"/>
                  </a:outerShdw>
                </a:effectLst>
                <a:latin typeface="Times New Roman" pitchFamily="18" charset="0"/>
                <a:cs typeface="Times New Roman" pitchFamily="18" charset="0"/>
                <a:sym typeface="Arial" charset="0"/>
              </a:rPr>
              <a:t> </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0B050"/>
                </a:solidFill>
                <a:effectLst>
                  <a:outerShdw blurRad="38100" dist="38100" dir="2700000" algn="tl">
                    <a:srgbClr val="C0C0C0"/>
                  </a:outerShdw>
                </a:effectLst>
                <a:latin typeface="Times New Roman" pitchFamily="18" charset="0"/>
                <a:cs typeface="Times New Roman" pitchFamily="18" charset="0"/>
                <a:sym typeface="Arial" charset="0"/>
              </a:rPr>
              <a:t> </a:t>
            </a:r>
            <a:r>
              <a:rPr lang="zh-CN" altLang="en-US" sz="2400" b="1" dirty="0">
                <a:solidFill>
                  <a:srgbClr val="00B050"/>
                </a:solidFill>
                <a:latin typeface="Times New Roman" pitchFamily="18" charset="0"/>
                <a:cs typeface="Times New Roman" pitchFamily="18" charset="0"/>
                <a:sym typeface="Arial" charset="0"/>
              </a:rPr>
              <a:t>Pt</a:t>
            </a:r>
            <a:r>
              <a:rPr lang="zh-CN" altLang="en-US" sz="2400" b="1" dirty="0">
                <a:solidFill>
                  <a:srgbClr val="0D0D0D"/>
                </a:solidFill>
                <a:latin typeface="Times New Roman" pitchFamily="18" charset="0"/>
                <a:cs typeface="Times New Roman" pitchFamily="18" charset="0"/>
                <a:sym typeface="Arial" charset="0"/>
              </a:rPr>
              <a:t>/</a:t>
            </a:r>
            <a:r>
              <a:rPr lang="zh-CN" altLang="en-US" sz="2400" b="1" dirty="0">
                <a:solidFill>
                  <a:srgbClr val="00B050"/>
                </a:solidFill>
                <a:latin typeface="Times New Roman" pitchFamily="18" charset="0"/>
                <a:cs typeface="Times New Roman" pitchFamily="18" charset="0"/>
                <a:sym typeface="Arial" charset="0"/>
              </a:rPr>
              <a:t>H</a:t>
            </a:r>
            <a:r>
              <a:rPr lang="zh-CN" altLang="en-US" sz="2400" b="1" baseline="30000" dirty="0">
                <a:solidFill>
                  <a:srgbClr val="00B050"/>
                </a:solidFill>
                <a:latin typeface="Times New Roman" pitchFamily="18" charset="0"/>
                <a:cs typeface="Times New Roman" pitchFamily="18" charset="0"/>
                <a:sym typeface="Arial" charset="0"/>
              </a:rPr>
              <a:t>+</a:t>
            </a:r>
            <a:r>
              <a:rPr lang="zh-CN" altLang="en-US" sz="2400" b="1" dirty="0">
                <a:solidFill>
                  <a:srgbClr val="0D0D0D"/>
                </a:solidFill>
                <a:latin typeface="Times New Roman" pitchFamily="18" charset="0"/>
                <a:cs typeface="Times New Roman" pitchFamily="18" charset="0"/>
                <a:sym typeface="Arial" charset="0"/>
              </a:rPr>
              <a:t>(</a:t>
            </a:r>
            <a:r>
              <a:rPr lang="zh-CN" altLang="en-US" sz="2400" b="1" dirty="0">
                <a:solidFill>
                  <a:srgbClr val="00B050"/>
                </a:solidFill>
                <a:latin typeface="Times New Roman" pitchFamily="18" charset="0"/>
                <a:cs typeface="Times New Roman" pitchFamily="18" charset="0"/>
                <a:sym typeface="Arial" charset="0"/>
              </a:rPr>
              <a:t>1</a:t>
            </a:r>
            <a:r>
              <a:rPr lang="zh-CN" altLang="en-US" sz="2400" b="1" dirty="0">
                <a:solidFill>
                  <a:srgbClr val="FF0000"/>
                </a:solidFill>
                <a:latin typeface="Times New Roman" pitchFamily="18" charset="0"/>
                <a:cs typeface="Times New Roman" pitchFamily="18" charset="0"/>
                <a:sym typeface="Arial" charset="0"/>
              </a:rPr>
              <a:t>M</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0B050"/>
                </a:solidFill>
                <a:effectLst>
                  <a:outerShdw blurRad="38100" dist="38100" dir="2700000" algn="tl">
                    <a:srgbClr val="C0C0C0"/>
                  </a:outerShdw>
                </a:effectLst>
                <a:latin typeface="Times New Roman" pitchFamily="18" charset="0"/>
                <a:cs typeface="Times New Roman" pitchFamily="18" charset="0"/>
                <a:sym typeface="Arial" charset="0"/>
              </a:rPr>
              <a:t> </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dirty="0">
                <a:effectLst>
                  <a:outerShdw blurRad="38100" dist="38100" dir="2700000" algn="tl">
                    <a:srgbClr val="C0C0C0"/>
                  </a:outerShdw>
                </a:effectLst>
                <a:latin typeface="Times New Roman" pitchFamily="18" charset="0"/>
                <a:cs typeface="Times New Roman" pitchFamily="18" charset="0"/>
                <a:sym typeface="Arial" charset="0"/>
              </a:rPr>
              <a:t> </a:t>
            </a:r>
            <a:r>
              <a:rPr lang="zh-CN" altLang="en-US" sz="2400" b="1" dirty="0">
                <a:solidFill>
                  <a:srgbClr val="0BD0D9"/>
                </a:solidFill>
                <a:effectLst>
                  <a:outerShdw blurRad="38100" dist="38100" dir="2700000" algn="tl">
                    <a:srgbClr val="C0C0C0"/>
                  </a:outerShdw>
                </a:effectLst>
                <a:latin typeface="Times New Roman" pitchFamily="18" charset="0"/>
                <a:cs typeface="Times New Roman" pitchFamily="18" charset="0"/>
                <a:sym typeface="Arial" charset="0"/>
              </a:rPr>
              <a:t>Hg</a:t>
            </a:r>
            <a:r>
              <a:rPr lang="zh-CN" altLang="en-US" sz="2400" b="1" baseline="30000" dirty="0">
                <a:solidFill>
                  <a:srgbClr val="0BD0D9"/>
                </a:solidFill>
                <a:effectLst>
                  <a:outerShdw blurRad="38100" dist="38100" dir="2700000" algn="tl">
                    <a:srgbClr val="C0C0C0"/>
                  </a:outerShdw>
                </a:effectLst>
                <a:latin typeface="Times New Roman" pitchFamily="18" charset="0"/>
                <a:cs typeface="Times New Roman" pitchFamily="18" charset="0"/>
                <a:sym typeface="Arial" charset="0"/>
              </a:rPr>
              <a:t>+2</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BD0D9"/>
                </a:solidFill>
                <a:effectLst>
                  <a:outerShdw blurRad="38100" dist="38100" dir="2700000" algn="tl">
                    <a:srgbClr val="C0C0C0"/>
                  </a:outerShdw>
                </a:effectLst>
                <a:latin typeface="Times New Roman" pitchFamily="18" charset="0"/>
                <a:cs typeface="Times New Roman" pitchFamily="18" charset="0"/>
                <a:sym typeface="Arial" charset="0"/>
              </a:rPr>
              <a:t>1</a:t>
            </a:r>
            <a:r>
              <a:rPr lang="zh-CN" altLang="en-US" sz="2400" b="1" dirty="0">
                <a:solidFill>
                  <a:srgbClr val="FF0000"/>
                </a:solidFill>
                <a:effectLst>
                  <a:outerShdw blurRad="38100" dist="38100" dir="2700000" algn="tl">
                    <a:srgbClr val="C0C0C0"/>
                  </a:outerShdw>
                </a:effectLst>
                <a:latin typeface="Times New Roman" pitchFamily="18" charset="0"/>
                <a:cs typeface="Times New Roman" pitchFamily="18" charset="0"/>
                <a:sym typeface="Arial" charset="0"/>
              </a:rPr>
              <a:t>M</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BD0D9"/>
                </a:solidFill>
                <a:effectLst>
                  <a:outerShdw blurRad="38100" dist="38100" dir="2700000" algn="tl">
                    <a:srgbClr val="C0C0C0"/>
                  </a:outerShdw>
                </a:effectLst>
                <a:latin typeface="Times New Roman" pitchFamily="18" charset="0"/>
                <a:cs typeface="Times New Roman" pitchFamily="18" charset="0"/>
                <a:sym typeface="Arial" charset="0"/>
              </a:rPr>
              <a:t> </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BD0D9"/>
                </a:solidFill>
                <a:effectLst>
                  <a:outerShdw blurRad="38100" dist="38100" dir="2700000" algn="tl">
                    <a:srgbClr val="C0C0C0"/>
                  </a:outerShdw>
                </a:effectLst>
                <a:latin typeface="Times New Roman" pitchFamily="18" charset="0"/>
                <a:cs typeface="Times New Roman" pitchFamily="18" charset="0"/>
                <a:sym typeface="Arial" charset="0"/>
              </a:rPr>
              <a:t> Hg </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r>
              <a:rPr lang="zh-CN" altLang="en-US" sz="2400" b="1" dirty="0">
                <a:solidFill>
                  <a:srgbClr val="06686D"/>
                </a:solidFill>
                <a:effectLst>
                  <a:outerShdw blurRad="38100" dist="38100" dir="2700000" algn="tl">
                    <a:srgbClr val="C0C0C0"/>
                  </a:outerShdw>
                </a:effectLst>
                <a:latin typeface="Times New Roman" pitchFamily="18" charset="0"/>
                <a:cs typeface="Times New Roman" pitchFamily="18" charset="0"/>
                <a:sym typeface="Arial" charset="0"/>
              </a:rPr>
              <a:t>s</a:t>
            </a:r>
            <a:r>
              <a:rPr lang="zh-CN" altLang="en-US" sz="2400" b="1" dirty="0">
                <a:solidFill>
                  <a:srgbClr val="0D0D0D"/>
                </a:solidFill>
                <a:effectLst>
                  <a:outerShdw blurRad="38100" dist="38100" dir="2700000" algn="tl">
                    <a:srgbClr val="C0C0C0"/>
                  </a:outerShdw>
                </a:effectLst>
                <a:latin typeface="Times New Roman" pitchFamily="18" charset="0"/>
                <a:cs typeface="Times New Roman" pitchFamily="18" charset="0"/>
                <a:sym typeface="Arial" charset="0"/>
              </a:rPr>
              <a:t>)</a:t>
            </a:r>
            <a:endParaRPr lang="zh-CN" altLang="zh-CN" sz="2400" dirty="0">
              <a:latin typeface="Times New Roman" pitchFamily="18" charset="0"/>
              <a:cs typeface="Times New Roman" pitchFamily="18" charset="0"/>
            </a:endParaRPr>
          </a:p>
        </p:txBody>
      </p:sp>
    </p:spTree>
    <p:extLst>
      <p:ext uri="{BB962C8B-B14F-4D97-AF65-F5344CB8AC3E}">
        <p14:creationId xmlns:p14="http://schemas.microsoft.com/office/powerpoint/2010/main" val="283804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0">
            <a:extLst>
              <a:ext uri="{FF2B5EF4-FFF2-40B4-BE49-F238E27FC236}">
                <a16:creationId xmlns="" xmlns:a16="http://schemas.microsoft.com/office/drawing/2014/main" id="{4B807D1D-03A2-F31D-2E42-B5E4679C7ABE}"/>
              </a:ext>
            </a:extLst>
          </p:cNvPr>
          <p:cNvGraphicFramePr>
            <a:graphicFrameLocks noChangeAspect="1"/>
          </p:cNvGraphicFramePr>
          <p:nvPr>
            <p:extLst>
              <p:ext uri="{D42A27DB-BD31-4B8C-83A1-F6EECF244321}">
                <p14:modId xmlns:p14="http://schemas.microsoft.com/office/powerpoint/2010/main" val="3559235225"/>
              </p:ext>
            </p:extLst>
          </p:nvPr>
        </p:nvGraphicFramePr>
        <p:xfrm>
          <a:off x="411480" y="914400"/>
          <a:ext cx="11887200" cy="6143625"/>
        </p:xfrm>
        <a:graphic>
          <a:graphicData uri="http://schemas.openxmlformats.org/presentationml/2006/ole">
            <mc:AlternateContent xmlns:mc="http://schemas.openxmlformats.org/markup-compatibility/2006">
              <mc:Choice xmlns:v="urn:schemas-microsoft-com:vml" Requires="v">
                <p:oleObj spid="_x0000_s4102" name="Document" r:id="rId4" imgW="8382834" imgH="4327225" progId="Word.Document.12">
                  <p:embed/>
                </p:oleObj>
              </mc:Choice>
              <mc:Fallback>
                <p:oleObj name="Document" r:id="rId4" imgW="8382834" imgH="4327225" progId="Word.Document.12">
                  <p:embed/>
                  <p:pic>
                    <p:nvPicPr>
                      <p:cNvPr id="0" name=""/>
                      <p:cNvPicPr>
                        <a:picLocks noChangeAspect="1" noChangeArrowheads="1"/>
                      </p:cNvPicPr>
                      <p:nvPr/>
                    </p:nvPicPr>
                    <p:blipFill>
                      <a:blip r:embed="rId5"/>
                      <a:srcRect/>
                      <a:stretch>
                        <a:fillRect/>
                      </a:stretch>
                    </p:blipFill>
                    <p:spPr bwMode="auto">
                      <a:xfrm>
                        <a:off x="411480" y="914400"/>
                        <a:ext cx="11887200" cy="614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Rectangle 408">
            <a:extLst>
              <a:ext uri="{FF2B5EF4-FFF2-40B4-BE49-F238E27FC236}">
                <a16:creationId xmlns="" xmlns:a16="http://schemas.microsoft.com/office/drawing/2014/main" id="{F5E353A5-7253-572F-4B3C-8D2E861B2F08}"/>
              </a:ext>
            </a:extLst>
          </p:cNvPr>
          <p:cNvSpPr>
            <a:spLocks noGrp="1" noChangeArrowheads="1"/>
          </p:cNvSpPr>
          <p:nvPr/>
        </p:nvSpPr>
        <p:spPr>
          <a:xfrm>
            <a:off x="768205730" y="1073741824"/>
            <a:ext cx="2147483647" cy="2147483647"/>
          </a:xfrm>
          <a:prstGeom prst="rect">
            <a:avLst/>
          </a:prstGeom>
        </p:spPr>
        <p:txBody>
          <a:bodyPr/>
          <a:lstStyle/>
          <a:p>
            <a:pPr marL="273050" indent="-1588">
              <a:lnSpc>
                <a:spcPct val="90000"/>
              </a:lnSpc>
              <a:spcBef>
                <a:spcPct val="20000"/>
              </a:spcBef>
              <a:buClr>
                <a:srgbClr val="0BD0D9"/>
              </a:buClr>
              <a:buSzPct val="95000"/>
              <a:defRPr/>
            </a:pPr>
            <a:r>
              <a:rPr lang="zh-CN" altLang="en-US" sz="2100" kern="0" dirty="0">
                <a:latin typeface="Constantia" pitchFamily="18" charset="0"/>
                <a:ea typeface="+mn-ea"/>
                <a:sym typeface="Arial" charset="0"/>
              </a:rPr>
              <a:t>The theoretical relation ship b/w the electro chemical reaction and the corresponding cell e.m.f, this relation ship is generally known as Nernst equation.</a:t>
            </a:r>
            <a:endParaRPr lang="zh-CN" altLang="zh-CN" sz="2600" kern="0" dirty="0">
              <a:latin typeface="+mn-lt"/>
              <a:ea typeface="+mn-ea"/>
              <a:sym typeface="Arial" charset="0"/>
            </a:endParaRPr>
          </a:p>
          <a:p>
            <a:pPr marL="273050" indent="-273050">
              <a:lnSpc>
                <a:spcPct val="90000"/>
              </a:lnSpc>
              <a:spcBef>
                <a:spcPct val="20000"/>
              </a:spcBef>
              <a:buClr>
                <a:srgbClr val="0BD0D9"/>
              </a:buClr>
              <a:buSzPct val="95000"/>
              <a:defRPr/>
            </a:pPr>
            <a:endParaRPr lang="zh-CN" altLang="en-US" sz="2100" kern="0" dirty="0">
              <a:latin typeface="Constantia" pitchFamily="18" charset="0"/>
              <a:ea typeface="+mn-ea"/>
              <a:sym typeface="Arial" charset="0"/>
            </a:endParaRPr>
          </a:p>
        </p:txBody>
      </p:sp>
      <p:sp>
        <p:nvSpPr>
          <p:cNvPr id="6" name="Rectangle 406">
            <a:extLst>
              <a:ext uri="{FF2B5EF4-FFF2-40B4-BE49-F238E27FC236}">
                <a16:creationId xmlns="" xmlns:a16="http://schemas.microsoft.com/office/drawing/2014/main" id="{C79B0A64-F84B-40D2-FBC2-905D1D65C0AB}"/>
              </a:ext>
            </a:extLst>
          </p:cNvPr>
          <p:cNvSpPr>
            <a:spLocks noChangeArrowheads="1"/>
          </p:cNvSpPr>
          <p:nvPr/>
        </p:nvSpPr>
        <p:spPr bwMode="auto">
          <a:xfrm>
            <a:off x="4648200" y="228600"/>
            <a:ext cx="3413760" cy="3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zh-CN" altLang="en-US" sz="3200" b="1" dirty="0">
                <a:solidFill>
                  <a:srgbClr val="C00000"/>
                </a:solidFill>
                <a:latin typeface="Times New Roman" pitchFamily="18" charset="0"/>
                <a:cs typeface="Times New Roman" pitchFamily="18" charset="0"/>
              </a:rPr>
              <a:t>Nernst </a:t>
            </a:r>
            <a:r>
              <a:rPr lang="en-US" altLang="zh-CN" sz="3200" b="1" dirty="0">
                <a:solidFill>
                  <a:srgbClr val="C00000"/>
                </a:solidFill>
                <a:latin typeface="Times New Roman" pitchFamily="18" charset="0"/>
                <a:cs typeface="Times New Roman" pitchFamily="18" charset="0"/>
              </a:rPr>
              <a:t>E</a:t>
            </a:r>
            <a:r>
              <a:rPr lang="zh-CN" altLang="en-US" sz="3200" b="1" dirty="0">
                <a:solidFill>
                  <a:srgbClr val="C00000"/>
                </a:solidFill>
                <a:latin typeface="Times New Roman" pitchFamily="18" charset="0"/>
                <a:cs typeface="Times New Roman" pitchFamily="18" charset="0"/>
              </a:rPr>
              <a:t>quation</a:t>
            </a:r>
            <a:endParaRPr lang="zh-CN" altLang="zh-CN" sz="3200" b="1" dirty="0">
              <a:solidFill>
                <a:srgbClr val="C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834640" y="893627"/>
                <a:ext cx="7833360" cy="5637377"/>
              </a:xfrm>
              <a:prstGeom prst="rect">
                <a:avLst/>
              </a:prstGeom>
            </p:spPr>
            <p:txBody>
              <a:bodyPr wrap="square">
                <a:spAutoFit/>
              </a:bodyPr>
              <a:lstStyle/>
              <a:p>
                <a:pPr algn="ctr"/>
                <a:r>
                  <a:rPr lang="en-US" b="1" dirty="0">
                    <a:solidFill>
                      <a:srgbClr val="C00000"/>
                    </a:solidFill>
                    <a:latin typeface="Times New Roman" pitchFamily="18" charset="0"/>
                    <a:cs typeface="Times New Roman" pitchFamily="18" charset="0"/>
                  </a:rPr>
                  <a:t> M</a:t>
                </a:r>
                <a:r>
                  <a:rPr lang="en-US" b="1" baseline="30000" dirty="0">
                    <a:solidFill>
                      <a:srgbClr val="C00000"/>
                    </a:solidFill>
                    <a:latin typeface="Times New Roman" pitchFamily="18" charset="0"/>
                    <a:cs typeface="Times New Roman" pitchFamily="18" charset="0"/>
                  </a:rPr>
                  <a:t>2+</a:t>
                </a:r>
                <a:r>
                  <a:rPr lang="en-US" b="1" baseline="-25000" dirty="0">
                    <a:solidFill>
                      <a:srgbClr val="C00000"/>
                    </a:solidFill>
                    <a:latin typeface="Times New Roman" pitchFamily="18" charset="0"/>
                    <a:cs typeface="Times New Roman" pitchFamily="18" charset="0"/>
                  </a:rPr>
                  <a:t>(</a:t>
                </a:r>
                <a:r>
                  <a:rPr lang="en-US" b="1" baseline="-25000" dirty="0" err="1">
                    <a:solidFill>
                      <a:srgbClr val="C00000"/>
                    </a:solidFill>
                    <a:latin typeface="Times New Roman" pitchFamily="18" charset="0"/>
                    <a:cs typeface="Times New Roman" pitchFamily="18" charset="0"/>
                  </a:rPr>
                  <a:t>aq</a:t>
                </a:r>
                <a:r>
                  <a:rPr lang="en-US" b="1" baseline="-25000" dirty="0">
                    <a:solidFill>
                      <a:srgbClr val="C00000"/>
                    </a:solidFill>
                    <a:latin typeface="Times New Roman" pitchFamily="18" charset="0"/>
                    <a:cs typeface="Times New Roman" pitchFamily="18" charset="0"/>
                  </a:rPr>
                  <a:t>)   </a:t>
                </a:r>
                <a:r>
                  <a:rPr lang="en-US" b="1" dirty="0">
                    <a:solidFill>
                      <a:srgbClr val="C00000"/>
                    </a:solidFill>
                    <a:latin typeface="Times New Roman" pitchFamily="18" charset="0"/>
                    <a:cs typeface="Times New Roman" pitchFamily="18" charset="0"/>
                  </a:rPr>
                  <a:t> +    ne</a:t>
                </a:r>
                <a:r>
                  <a:rPr lang="en-US" b="1" baseline="30000" dirty="0">
                    <a:solidFill>
                      <a:srgbClr val="C00000"/>
                    </a:solidFill>
                    <a:latin typeface="Times New Roman" pitchFamily="18" charset="0"/>
                    <a:cs typeface="Times New Roman" pitchFamily="18" charset="0"/>
                  </a:rPr>
                  <a:t>-     </a:t>
                </a:r>
                <a:r>
                  <a:rPr lang="en-US" b="1" dirty="0">
                    <a:solidFill>
                      <a:srgbClr val="C00000"/>
                    </a:solidFill>
                    <a:latin typeface="Times New Roman" pitchFamily="18" charset="0"/>
                    <a:cs typeface="Times New Roman" pitchFamily="18" charset="0"/>
                  </a:rPr>
                  <a:t> →      M</a:t>
                </a:r>
                <a:r>
                  <a:rPr lang="en-US" b="1" baseline="-25000" dirty="0">
                    <a:solidFill>
                      <a:srgbClr val="C00000"/>
                    </a:solidFill>
                    <a:latin typeface="Times New Roman" pitchFamily="18" charset="0"/>
                    <a:cs typeface="Times New Roman" pitchFamily="18" charset="0"/>
                  </a:rPr>
                  <a:t>(S)</a:t>
                </a:r>
                <a:endParaRPr lang="en-US" dirty="0">
                  <a:solidFill>
                    <a:srgbClr val="C00000"/>
                  </a:solidFill>
                  <a:latin typeface="Times New Roman" pitchFamily="18" charset="0"/>
                  <a:cs typeface="Times New Roman" pitchFamily="18" charset="0"/>
                </a:endParaRPr>
              </a:p>
              <a:p>
                <a:pPr algn="ctr"/>
                <a:r>
                  <a:rPr lang="en-US" baseline="-25000" dirty="0"/>
                  <a:t>      </a:t>
                </a:r>
                <a:r>
                  <a:rPr lang="en-US" dirty="0"/>
                  <a:t>      </a:t>
                </a:r>
              </a:p>
              <a:p>
                <a:pPr algn="ctr"/>
                <a14:m>
                  <m:oMathPara xmlns:m="http://schemas.openxmlformats.org/officeDocument/2006/math">
                    <m:oMathParaPr>
                      <m:jc m:val="left"/>
                    </m:oMathParaPr>
                    <m:oMath xmlns:m="http://schemas.openxmlformats.org/officeDocument/2006/math">
                      <m:r>
                        <a:rPr lang="en-US" i="1">
                          <a:latin typeface="Cambria Math"/>
                        </a:rPr>
                        <m:t>∆</m:t>
                      </m:r>
                      <m:r>
                        <m:rPr>
                          <m:sty m:val="p"/>
                        </m:rPr>
                        <a:rPr lang="en-US">
                          <a:latin typeface="Cambria Math"/>
                        </a:rPr>
                        <m:t>G</m:t>
                      </m:r>
                      <m:r>
                        <a:rPr lang="en-US">
                          <a:latin typeface="Cambria Math"/>
                        </a:rPr>
                        <m:t> =</m:t>
                      </m:r>
                      <m:r>
                        <a:rPr lang="en-US" i="1">
                          <a:latin typeface="Cambria Math"/>
                        </a:rPr>
                        <m:t>∆</m:t>
                      </m:r>
                      <m:r>
                        <m:rPr>
                          <m:sty m:val="p"/>
                        </m:rPr>
                        <a:rPr lang="en-US">
                          <a:latin typeface="Cambria Math"/>
                        </a:rPr>
                        <m:t>G</m:t>
                      </m:r>
                      <m:r>
                        <a:rPr lang="en-US" baseline="30000">
                          <a:latin typeface="Cambria Math"/>
                        </a:rPr>
                        <m:t> 0</m:t>
                      </m:r>
                      <m:r>
                        <a:rPr lang="en-US">
                          <a:latin typeface="Cambria Math"/>
                        </a:rPr>
                        <m:t>+</m:t>
                      </m:r>
                      <m:r>
                        <m:rPr>
                          <m:sty m:val="p"/>
                        </m:rPr>
                        <a:rPr lang="en-US">
                          <a:latin typeface="Cambria Math"/>
                        </a:rPr>
                        <m:t>RT</m:t>
                      </m:r>
                      <m:r>
                        <a:rPr lang="en-US">
                          <a:latin typeface="Cambria Math"/>
                        </a:rPr>
                        <m:t> </m:t>
                      </m:r>
                      <m:r>
                        <m:rPr>
                          <m:sty m:val="p"/>
                        </m:rPr>
                        <a:rPr lang="en-US">
                          <a:latin typeface="Cambria Math"/>
                        </a:rPr>
                        <m:t>ln</m:t>
                      </m:r>
                      <m:f>
                        <m:fPr>
                          <m:ctrlPr>
                            <a:rPr lang="en-US" i="1">
                              <a:latin typeface="Cambria Math"/>
                            </a:rPr>
                          </m:ctrlPr>
                        </m:fPr>
                        <m:num>
                          <m:r>
                            <a:rPr lang="en-US" i="1">
                              <a:latin typeface="Cambria Math"/>
                            </a:rPr>
                            <m:t>[</m:t>
                          </m:r>
                          <m:r>
                            <a:rPr lang="en-US" i="1">
                              <a:latin typeface="Cambria Math"/>
                            </a:rPr>
                            <m:t>𝑃𝑟𝑜𝑑𝑢𝑐𝑡𝑠</m:t>
                          </m:r>
                          <m:r>
                            <a:rPr lang="en-US" i="1">
                              <a:latin typeface="Cambria Math"/>
                            </a:rPr>
                            <m:t>]</m:t>
                          </m:r>
                        </m:num>
                        <m:den>
                          <m:r>
                            <a:rPr lang="en-US" i="1">
                              <a:latin typeface="Cambria Math"/>
                            </a:rPr>
                            <m:t>[</m:t>
                          </m:r>
                          <m:r>
                            <a:rPr lang="en-US" i="1">
                              <a:latin typeface="Cambria Math"/>
                            </a:rPr>
                            <m:t>𝑅𝑒𝑎𝑐𝑡𝑎𝑛𝑡𝑠</m:t>
                          </m:r>
                          <m:r>
                            <a:rPr lang="en-US" i="1">
                              <a:latin typeface="Cambria Math"/>
                            </a:rPr>
                            <m:t>]</m:t>
                          </m:r>
                        </m:den>
                      </m:f>
                      <m:r>
                        <a:rPr lang="en-US" i="1">
                          <a:latin typeface="Cambria Math"/>
                        </a:rPr>
                        <m:t>  </m:t>
                      </m:r>
                      <m:r>
                        <a:rPr lang="en-US" b="1" i="1">
                          <a:latin typeface="Cambria Math"/>
                        </a:rPr>
                        <m:t>   </m:t>
                      </m:r>
                      <m:r>
                        <m:rPr>
                          <m:sty m:val="p"/>
                        </m:rPr>
                        <a:rPr lang="en-US">
                          <a:latin typeface="Cambria Math"/>
                        </a:rPr>
                        <m:t>since</m:t>
                      </m:r>
                      <m:r>
                        <a:rPr lang="en-US">
                          <a:latin typeface="Cambria Math"/>
                        </a:rPr>
                        <m:t> </m:t>
                      </m:r>
                      <m:r>
                        <a:rPr lang="en-US" i="1">
                          <a:latin typeface="Cambria Math"/>
                        </a:rPr>
                        <m:t>∆</m:t>
                      </m:r>
                      <m:r>
                        <m:rPr>
                          <m:sty m:val="p"/>
                        </m:rPr>
                        <a:rPr lang="en-US">
                          <a:latin typeface="Cambria Math"/>
                        </a:rPr>
                        <m:t>G</m:t>
                      </m:r>
                      <m:r>
                        <a:rPr lang="en-US">
                          <a:latin typeface="Cambria Math"/>
                        </a:rPr>
                        <m:t> =</m:t>
                      </m:r>
                      <m:r>
                        <a:rPr lang="en-US" i="1">
                          <a:latin typeface="Cambria Math"/>
                        </a:rPr>
                        <m:t>−</m:t>
                      </m:r>
                      <m:r>
                        <m:rPr>
                          <m:sty m:val="p"/>
                        </m:rPr>
                        <a:rPr lang="en-US">
                          <a:latin typeface="Cambria Math"/>
                        </a:rPr>
                        <m:t>nFE</m:t>
                      </m:r>
                      <m:r>
                        <a:rPr lang="en-US">
                          <a:latin typeface="Cambria Math"/>
                        </a:rPr>
                        <m:t> </m:t>
                      </m:r>
                      <m:r>
                        <m:rPr>
                          <m:sty m:val="p"/>
                        </m:rPr>
                        <a:rPr lang="en-US">
                          <a:latin typeface="Cambria Math"/>
                        </a:rPr>
                        <m:t>and</m:t>
                      </m:r>
                      <m:r>
                        <a:rPr lang="en-US">
                          <a:latin typeface="Cambria Math"/>
                        </a:rPr>
                        <m:t> </m:t>
                      </m:r>
                      <m:r>
                        <a:rPr lang="en-US" i="1">
                          <a:latin typeface="Cambria Math"/>
                        </a:rPr>
                        <m:t>∆</m:t>
                      </m:r>
                      <m:r>
                        <m:rPr>
                          <m:sty m:val="p"/>
                        </m:rPr>
                        <a:rPr lang="en-US">
                          <a:latin typeface="Cambria Math"/>
                        </a:rPr>
                        <m:t>G</m:t>
                      </m:r>
                      <m:r>
                        <a:rPr lang="en-US" baseline="30000">
                          <a:latin typeface="Cambria Math"/>
                        </a:rPr>
                        <m:t> 0</m:t>
                      </m:r>
                      <m:r>
                        <a:rPr lang="en-US">
                          <a:latin typeface="Cambria Math"/>
                        </a:rPr>
                        <m:t>=</m:t>
                      </m:r>
                      <m:r>
                        <a:rPr lang="en-US" i="1">
                          <a:latin typeface="Cambria Math"/>
                        </a:rPr>
                        <m:t>−</m:t>
                      </m:r>
                      <m:r>
                        <m:rPr>
                          <m:sty m:val="p"/>
                        </m:rPr>
                        <a:rPr lang="en-US">
                          <a:latin typeface="Cambria Math"/>
                        </a:rPr>
                        <m:t>nFE</m:t>
                      </m:r>
                      <m:r>
                        <a:rPr lang="en-US" baseline="30000">
                          <a:latin typeface="Cambria Math"/>
                        </a:rPr>
                        <m:t> 0</m:t>
                      </m:r>
                    </m:oMath>
                  </m:oMathPara>
                </a14:m>
                <a:endParaRPr lang="en-US" dirty="0"/>
              </a:p>
              <a:p>
                <a:pPr algn="ctr"/>
                <a:r>
                  <a:rPr lang="en-US" dirty="0"/>
                  <a:t>       </a:t>
                </a:r>
              </a:p>
              <a:p>
                <a:pPr algn="ctr"/>
                <a14:m>
                  <m:oMathPara xmlns:m="http://schemas.openxmlformats.org/officeDocument/2006/math">
                    <m:oMathParaPr>
                      <m:jc m:val="left"/>
                    </m:oMathParaPr>
                    <m:oMath xmlns:m="http://schemas.openxmlformats.org/officeDocument/2006/math">
                      <m:r>
                        <a:rPr lang="en-US" i="1">
                          <a:latin typeface="Cambria Math"/>
                        </a:rPr>
                        <m:t>−</m:t>
                      </m:r>
                      <m:r>
                        <m:rPr>
                          <m:sty m:val="p"/>
                        </m:rPr>
                        <a:rPr lang="en-US">
                          <a:latin typeface="Cambria Math"/>
                        </a:rPr>
                        <m:t>nFE</m:t>
                      </m:r>
                      <m:r>
                        <a:rPr lang="en-US">
                          <a:latin typeface="Cambria Math"/>
                        </a:rPr>
                        <m:t>   = </m:t>
                      </m:r>
                      <m:r>
                        <a:rPr lang="en-US" i="1">
                          <a:latin typeface="Cambria Math"/>
                        </a:rPr>
                        <m:t>−</m:t>
                      </m:r>
                      <m:r>
                        <m:rPr>
                          <m:sty m:val="p"/>
                        </m:rPr>
                        <a:rPr lang="en-US">
                          <a:latin typeface="Cambria Math"/>
                        </a:rPr>
                        <m:t>nFE</m:t>
                      </m:r>
                      <m:r>
                        <a:rPr lang="en-US" baseline="30000">
                          <a:latin typeface="Cambria Math"/>
                        </a:rPr>
                        <m:t> 0</m:t>
                      </m:r>
                      <m:r>
                        <a:rPr lang="en-US">
                          <a:latin typeface="Cambria Math"/>
                        </a:rPr>
                        <m:t>+ </m:t>
                      </m:r>
                      <m:r>
                        <m:rPr>
                          <m:sty m:val="p"/>
                        </m:rPr>
                        <a:rPr lang="en-US">
                          <a:latin typeface="Cambria Math"/>
                        </a:rPr>
                        <m:t>RT</m:t>
                      </m:r>
                      <m:r>
                        <a:rPr lang="en-US">
                          <a:latin typeface="Cambria Math"/>
                        </a:rPr>
                        <m:t> </m:t>
                      </m:r>
                      <m:r>
                        <m:rPr>
                          <m:sty m:val="p"/>
                        </m:rPr>
                        <a:rPr lang="en-US">
                          <a:latin typeface="Cambria Math"/>
                        </a:rPr>
                        <m:t>ln</m:t>
                      </m:r>
                      <m:r>
                        <a:rPr lang="en-US">
                          <a:latin typeface="Cambria Math"/>
                        </a:rPr>
                        <m:t> </m:t>
                      </m:r>
                      <m:f>
                        <m:fPr>
                          <m:ctrlPr>
                            <a:rPr lang="en-US" i="1">
                              <a:latin typeface="Cambria Math"/>
                            </a:rPr>
                          </m:ctrlPr>
                        </m:fPr>
                        <m:num>
                          <m:d>
                            <m:dPr>
                              <m:begChr m:val="["/>
                              <m:endChr m:val="]"/>
                              <m:ctrlPr>
                                <a:rPr lang="en-US" i="1">
                                  <a:latin typeface="Cambria Math"/>
                                </a:rPr>
                              </m:ctrlPr>
                            </m:dPr>
                            <m:e>
                              <m:r>
                                <a:rPr lang="en-US" i="1">
                                  <a:latin typeface="Cambria Math"/>
                                </a:rPr>
                                <m:t>𝑃𝑟𝑜𝑑𝑢𝑐𝑡𝑠</m:t>
                              </m:r>
                            </m:e>
                          </m:d>
                        </m:num>
                        <m:den>
                          <m:d>
                            <m:dPr>
                              <m:begChr m:val="["/>
                              <m:endChr m:val="]"/>
                              <m:ctrlPr>
                                <a:rPr lang="en-US" i="1">
                                  <a:latin typeface="Cambria Math"/>
                                </a:rPr>
                              </m:ctrlPr>
                            </m:dPr>
                            <m:e>
                              <m:r>
                                <a:rPr lang="en-US" i="1">
                                  <a:latin typeface="Cambria Math"/>
                                </a:rPr>
                                <m:t>𝑅𝑒𝑎𝑐𝑡𝑎𝑛𝑡𝑠</m:t>
                              </m:r>
                            </m:e>
                          </m:d>
                        </m:den>
                      </m:f>
                      <m:r>
                        <a:rPr lang="en-US" b="1" i="1">
                          <a:latin typeface="Cambria Math"/>
                        </a:rPr>
                        <m:t>  </m:t>
                      </m:r>
                      <m:r>
                        <m:rPr>
                          <m:sty m:val="p"/>
                        </m:rPr>
                        <a:rPr lang="en-US">
                          <a:latin typeface="Cambria Math"/>
                        </a:rPr>
                        <m:t>Dividing</m:t>
                      </m:r>
                      <m:r>
                        <a:rPr lang="en-US">
                          <a:latin typeface="Cambria Math"/>
                        </a:rPr>
                        <m:t> </m:t>
                      </m:r>
                      <m:r>
                        <m:rPr>
                          <m:sty m:val="p"/>
                        </m:rPr>
                        <a:rPr lang="en-US">
                          <a:latin typeface="Cambria Math"/>
                        </a:rPr>
                        <m:t>with</m:t>
                      </m:r>
                      <m:r>
                        <a:rPr lang="en-US">
                          <a:latin typeface="Cambria Math"/>
                        </a:rPr>
                        <m:t> –</m:t>
                      </m:r>
                      <m:r>
                        <m:rPr>
                          <m:sty m:val="p"/>
                        </m:rPr>
                        <a:rPr lang="en-US">
                          <a:latin typeface="Cambria Math"/>
                        </a:rPr>
                        <m:t>nF</m:t>
                      </m:r>
                      <m:r>
                        <a:rPr lang="en-US">
                          <a:latin typeface="Cambria Math"/>
                        </a:rPr>
                        <m:t> </m:t>
                      </m:r>
                      <m:r>
                        <m:rPr>
                          <m:sty m:val="p"/>
                        </m:rPr>
                        <a:rPr lang="en-US">
                          <a:latin typeface="Cambria Math"/>
                        </a:rPr>
                        <m:t>on</m:t>
                      </m:r>
                      <m:r>
                        <a:rPr lang="en-US">
                          <a:latin typeface="Cambria Math"/>
                        </a:rPr>
                        <m:t> </m:t>
                      </m:r>
                      <m:r>
                        <m:rPr>
                          <m:sty m:val="p"/>
                        </m:rPr>
                        <a:rPr lang="en-US">
                          <a:latin typeface="Cambria Math"/>
                        </a:rPr>
                        <m:t>both</m:t>
                      </m:r>
                      <m:r>
                        <a:rPr lang="en-US">
                          <a:latin typeface="Cambria Math"/>
                        </a:rPr>
                        <m:t> </m:t>
                      </m:r>
                      <m:r>
                        <m:rPr>
                          <m:sty m:val="p"/>
                        </m:rPr>
                        <a:rPr lang="en-US">
                          <a:latin typeface="Cambria Math"/>
                        </a:rPr>
                        <m:t>side</m:t>
                      </m:r>
                    </m:oMath>
                  </m:oMathPara>
                </a14:m>
                <a:endParaRPr lang="en-US" dirty="0"/>
              </a:p>
              <a:p>
                <a:pPr algn="ctr"/>
                <a:r>
                  <a:rPr lang="en-US" dirty="0"/>
                  <a:t> </a:t>
                </a:r>
              </a:p>
              <a:p>
                <a:pPr algn="ctr"/>
                <a14:m>
                  <m:oMath xmlns:m="http://schemas.openxmlformats.org/officeDocument/2006/math">
                    <m:r>
                      <a:rPr lang="en-US" b="0" i="0" smtClean="0">
                        <a:latin typeface="Cambria Math"/>
                      </a:rPr>
                      <m:t> </m:t>
                    </m:r>
                    <m:r>
                      <m:rPr>
                        <m:sty m:val="p"/>
                      </m:rPr>
                      <a:rPr lang="en-US">
                        <a:latin typeface="Cambria Math"/>
                      </a:rPr>
                      <m:t>E</m:t>
                    </m:r>
                    <m:r>
                      <a:rPr lang="en-US">
                        <a:latin typeface="Cambria Math"/>
                      </a:rPr>
                      <m:t>=</m:t>
                    </m:r>
                    <m:sSup>
                      <m:sSupPr>
                        <m:ctrlPr>
                          <a:rPr lang="en-US" i="1">
                            <a:latin typeface="Cambria Math"/>
                          </a:rPr>
                        </m:ctrlPr>
                      </m:sSupPr>
                      <m:e>
                        <m:r>
                          <m:rPr>
                            <m:sty m:val="p"/>
                          </m:rPr>
                          <a:rPr lang="en-US">
                            <a:latin typeface="Cambria Math"/>
                          </a:rPr>
                          <m:t>E</m:t>
                        </m:r>
                      </m:e>
                      <m:sup>
                        <m:r>
                          <a:rPr lang="en-US">
                            <a:latin typeface="Cambria Math"/>
                          </a:rPr>
                          <m:t>0</m:t>
                        </m:r>
                      </m:sup>
                    </m:sSup>
                    <m:r>
                      <a:rPr lang="en-US" i="1">
                        <a:latin typeface="Cambria Math"/>
                      </a:rPr>
                      <m:t>−</m:t>
                    </m:r>
                    <m:r>
                      <a:rPr lang="en-US">
                        <a:latin typeface="Cambria Math"/>
                      </a:rPr>
                      <m:t> </m:t>
                    </m:r>
                    <m:f>
                      <m:fPr>
                        <m:ctrlPr>
                          <a:rPr lang="en-US" i="1">
                            <a:latin typeface="Cambria Math"/>
                          </a:rPr>
                        </m:ctrlPr>
                      </m:fPr>
                      <m:num>
                        <m:r>
                          <m:rPr>
                            <m:sty m:val="p"/>
                          </m:rPr>
                          <a:rPr lang="en-US">
                            <a:latin typeface="Cambria Math"/>
                          </a:rPr>
                          <m:t>RT</m:t>
                        </m:r>
                      </m:num>
                      <m:den>
                        <m:r>
                          <m:rPr>
                            <m:sty m:val="p"/>
                          </m:rPr>
                          <a:rPr lang="en-US">
                            <a:latin typeface="Cambria Math"/>
                          </a:rPr>
                          <m:t>nF</m:t>
                        </m:r>
                      </m:den>
                    </m:f>
                  </m:oMath>
                </a14:m>
                <a:r>
                  <a:rPr lang="en-US" dirty="0"/>
                  <a:t> </a:t>
                </a:r>
                <a:r>
                  <a:rPr lang="en-US" dirty="0" err="1"/>
                  <a:t>ln</a:t>
                </a:r>
                <a:r>
                  <a:rPr lang="en-US" dirty="0"/>
                  <a:t> </a:t>
                </a:r>
                <a14:m>
                  <m:oMath xmlns:m="http://schemas.openxmlformats.org/officeDocument/2006/math">
                    <m:f>
                      <m:fPr>
                        <m:ctrlPr>
                          <a:rPr lang="en-US" i="1" smtClean="0">
                            <a:latin typeface="Cambria Math"/>
                          </a:rPr>
                        </m:ctrlPr>
                      </m:fPr>
                      <m:num>
                        <m:r>
                          <a:rPr lang="en-US">
                            <a:latin typeface="Cambria Math"/>
                          </a:rPr>
                          <m:t>[</m:t>
                        </m:r>
                        <m:r>
                          <m:rPr>
                            <m:sty m:val="p"/>
                          </m:rPr>
                          <a:rPr lang="en-US">
                            <a:latin typeface="Cambria Math"/>
                          </a:rPr>
                          <m:t>Products</m:t>
                        </m:r>
                        <m:r>
                          <a:rPr lang="en-US">
                            <a:latin typeface="Cambria Math"/>
                          </a:rPr>
                          <m:t>]</m:t>
                        </m:r>
                      </m:num>
                      <m:den>
                        <m:r>
                          <a:rPr lang="en-US">
                            <a:latin typeface="Cambria Math"/>
                          </a:rPr>
                          <m:t>[</m:t>
                        </m:r>
                        <m:r>
                          <m:rPr>
                            <m:sty m:val="p"/>
                          </m:rPr>
                          <a:rPr lang="en-US">
                            <a:latin typeface="Cambria Math"/>
                          </a:rPr>
                          <m:t>Reactants</m:t>
                        </m:r>
                        <m:r>
                          <a:rPr lang="en-US">
                            <a:latin typeface="Cambria Math"/>
                          </a:rPr>
                          <m:t>]</m:t>
                        </m:r>
                      </m:den>
                    </m:f>
                    <m:r>
                      <a:rPr lang="en-US" b="0" i="0" smtClean="0">
                        <a:latin typeface="Cambria Math"/>
                      </a:rPr>
                      <m:t>                                 </m:t>
                    </m:r>
                    <m:r>
                      <m:rPr>
                        <m:sty m:val="p"/>
                      </m:rPr>
                      <a:rPr lang="en-US">
                        <a:latin typeface="Cambria Math"/>
                      </a:rPr>
                      <m:t>E</m:t>
                    </m:r>
                    <m:r>
                      <a:rPr lang="en-US">
                        <a:latin typeface="Cambria Math"/>
                      </a:rPr>
                      <m:t>=</m:t>
                    </m:r>
                    <m:sSup>
                      <m:sSupPr>
                        <m:ctrlPr>
                          <a:rPr lang="en-US" i="1">
                            <a:latin typeface="Cambria Math"/>
                          </a:rPr>
                        </m:ctrlPr>
                      </m:sSupPr>
                      <m:e>
                        <m:r>
                          <m:rPr>
                            <m:sty m:val="p"/>
                          </m:rPr>
                          <a:rPr lang="en-US">
                            <a:latin typeface="Cambria Math"/>
                          </a:rPr>
                          <m:t>E</m:t>
                        </m:r>
                      </m:e>
                      <m:sup>
                        <m:r>
                          <a:rPr lang="en-US">
                            <a:latin typeface="Cambria Math"/>
                          </a:rPr>
                          <m:t>0</m:t>
                        </m:r>
                      </m:sup>
                    </m:sSup>
                    <m:r>
                      <a:rPr lang="en-US" i="1">
                        <a:latin typeface="Cambria Math"/>
                      </a:rPr>
                      <m:t>−</m:t>
                    </m:r>
                    <m:r>
                      <a:rPr lang="en-US">
                        <a:latin typeface="Cambria Math"/>
                      </a:rPr>
                      <m:t> 2.303</m:t>
                    </m:r>
                    <m:f>
                      <m:fPr>
                        <m:ctrlPr>
                          <a:rPr lang="en-US" i="1" smtClean="0">
                            <a:latin typeface="Cambria Math"/>
                          </a:rPr>
                        </m:ctrlPr>
                      </m:fPr>
                      <m:num>
                        <m:r>
                          <m:rPr>
                            <m:sty m:val="p"/>
                          </m:rPr>
                          <a:rPr lang="en-US">
                            <a:latin typeface="Cambria Math"/>
                          </a:rPr>
                          <m:t>RT</m:t>
                        </m:r>
                      </m:num>
                      <m:den>
                        <m:r>
                          <m:rPr>
                            <m:sty m:val="p"/>
                          </m:rPr>
                          <a:rPr lang="en-US">
                            <a:latin typeface="Cambria Math"/>
                          </a:rPr>
                          <m:t>nF</m:t>
                        </m:r>
                      </m:den>
                    </m:f>
                  </m:oMath>
                </a14:m>
                <a:r>
                  <a:rPr lang="en-US" dirty="0"/>
                  <a:t> </a:t>
                </a:r>
                <a14:m>
                  <m:oMath xmlns:m="http://schemas.openxmlformats.org/officeDocument/2006/math">
                    <m:r>
                      <a:rPr lang="en-US" i="1" smtClean="0">
                        <a:latin typeface="Cambria Math"/>
                      </a:rPr>
                      <m:t>𝑙𝑜𝑔</m:t>
                    </m:r>
                    <m:f>
                      <m:fPr>
                        <m:ctrlPr>
                          <a:rPr lang="en-US" i="1" smtClean="0">
                            <a:latin typeface="Cambria Math"/>
                          </a:rPr>
                        </m:ctrlPr>
                      </m:fPr>
                      <m:num>
                        <m:r>
                          <a:rPr lang="en-US">
                            <a:latin typeface="Cambria Math"/>
                          </a:rPr>
                          <m:t>[</m:t>
                        </m:r>
                        <m:r>
                          <m:rPr>
                            <m:sty m:val="p"/>
                          </m:rPr>
                          <a:rPr lang="en-US">
                            <a:latin typeface="Cambria Math"/>
                          </a:rPr>
                          <m:t>Products</m:t>
                        </m:r>
                        <m:r>
                          <a:rPr lang="en-US">
                            <a:latin typeface="Cambria Math"/>
                          </a:rPr>
                          <m:t>]</m:t>
                        </m:r>
                      </m:num>
                      <m:den>
                        <m:r>
                          <a:rPr lang="en-US">
                            <a:latin typeface="Cambria Math"/>
                          </a:rPr>
                          <m:t>[</m:t>
                        </m:r>
                        <m:r>
                          <m:rPr>
                            <m:sty m:val="p"/>
                          </m:rPr>
                          <a:rPr lang="en-US">
                            <a:latin typeface="Cambria Math"/>
                          </a:rPr>
                          <m:t>Reactants</m:t>
                        </m:r>
                        <m:r>
                          <a:rPr lang="en-US">
                            <a:latin typeface="Cambria Math"/>
                          </a:rPr>
                          <m:t>]</m:t>
                        </m:r>
                      </m:den>
                    </m:f>
                  </m:oMath>
                </a14:m>
                <a:endParaRPr lang="en-US" dirty="0"/>
              </a:p>
              <a:p>
                <a:pPr algn="ctr"/>
                <a:endParaRPr lang="en-US" dirty="0"/>
              </a:p>
              <a:p>
                <a:pPr algn="ctr"/>
                <a14:m>
                  <m:oMathPara xmlns:m="http://schemas.openxmlformats.org/officeDocument/2006/math">
                    <m:oMathParaPr>
                      <m:jc m:val="left"/>
                    </m:oMathParaPr>
                    <m:oMath xmlns:m="http://schemas.openxmlformats.org/officeDocument/2006/math">
                      <m:r>
                        <m:rPr>
                          <m:sty m:val="p"/>
                        </m:rPr>
                        <a:rPr lang="en-US">
                          <a:latin typeface="Cambria Math"/>
                        </a:rPr>
                        <m:t>At</m:t>
                      </m:r>
                      <m:r>
                        <a:rPr lang="en-US">
                          <a:latin typeface="Cambria Math"/>
                        </a:rPr>
                        <m:t> </m:t>
                      </m:r>
                      <m:sSup>
                        <m:sSupPr>
                          <m:ctrlPr>
                            <a:rPr lang="en-US" i="1">
                              <a:latin typeface="Cambria Math"/>
                            </a:rPr>
                          </m:ctrlPr>
                        </m:sSupPr>
                        <m:e>
                          <m:r>
                            <a:rPr lang="en-US" i="1">
                              <a:latin typeface="Cambria Math"/>
                            </a:rPr>
                            <m:t>25</m:t>
                          </m:r>
                        </m:e>
                        <m:sup>
                          <m:r>
                            <a:rPr lang="en-US" i="1">
                              <a:latin typeface="Cambria Math"/>
                            </a:rPr>
                            <m:t>𝑜</m:t>
                          </m:r>
                        </m:sup>
                      </m:sSup>
                      <m:r>
                        <a:rPr lang="en-US">
                          <a:latin typeface="Cambria Math"/>
                        </a:rPr>
                        <m:t>  </m:t>
                      </m:r>
                      <m:r>
                        <m:rPr>
                          <m:sty m:val="p"/>
                        </m:rPr>
                        <a:rPr lang="en-US">
                          <a:latin typeface="Cambria Math"/>
                        </a:rPr>
                        <m:t>T</m:t>
                      </m:r>
                      <m:r>
                        <a:rPr lang="en-US">
                          <a:latin typeface="Cambria Math"/>
                        </a:rPr>
                        <m:t> = </m:t>
                      </m:r>
                      <m:sSup>
                        <m:sSupPr>
                          <m:ctrlPr>
                            <a:rPr lang="en-US" i="1">
                              <a:latin typeface="Cambria Math"/>
                            </a:rPr>
                          </m:ctrlPr>
                        </m:sSupPr>
                        <m:e>
                          <m:r>
                            <a:rPr lang="en-US" i="1">
                              <a:latin typeface="Cambria Math"/>
                            </a:rPr>
                            <m:t>298</m:t>
                          </m:r>
                        </m:e>
                        <m:sup>
                          <m:r>
                            <a:rPr lang="en-US" i="1">
                              <a:latin typeface="Cambria Math"/>
                            </a:rPr>
                            <m:t>𝑜</m:t>
                          </m:r>
                        </m:sup>
                      </m:sSup>
                      <m:r>
                        <a:rPr lang="en-US">
                          <a:latin typeface="Cambria Math"/>
                        </a:rPr>
                        <m:t> </m:t>
                      </m:r>
                      <m:r>
                        <m:rPr>
                          <m:sty m:val="p"/>
                        </m:rPr>
                        <a:rPr lang="en-US">
                          <a:latin typeface="Cambria Math"/>
                        </a:rPr>
                        <m:t>K</m:t>
                      </m:r>
                      <m:r>
                        <a:rPr lang="en-US">
                          <a:latin typeface="Cambria Math"/>
                        </a:rPr>
                        <m:t>,  </m:t>
                      </m:r>
                      <m:r>
                        <m:rPr>
                          <m:sty m:val="p"/>
                        </m:rPr>
                        <a:rPr lang="en-US">
                          <a:latin typeface="Cambria Math"/>
                        </a:rPr>
                        <m:t>R</m:t>
                      </m:r>
                      <m:r>
                        <a:rPr lang="en-US">
                          <a:latin typeface="Cambria Math"/>
                        </a:rPr>
                        <m:t> = 8.314 </m:t>
                      </m:r>
                      <m:r>
                        <m:rPr>
                          <m:sty m:val="p"/>
                        </m:rPr>
                        <a:rPr lang="en-US">
                          <a:latin typeface="Cambria Math"/>
                        </a:rPr>
                        <m:t>J</m:t>
                      </m:r>
                      <m:r>
                        <a:rPr lang="en-US">
                          <a:latin typeface="Cambria Math"/>
                        </a:rPr>
                        <m:t> </m:t>
                      </m:r>
                      <m:sSup>
                        <m:sSupPr>
                          <m:ctrlPr>
                            <a:rPr lang="en-US" i="1">
                              <a:latin typeface="Cambria Math"/>
                            </a:rPr>
                          </m:ctrlPr>
                        </m:sSupPr>
                        <m:e>
                          <m:r>
                            <a:rPr lang="en-US" i="1">
                              <a:latin typeface="Cambria Math"/>
                            </a:rPr>
                            <m:t>𝐽𝐾</m:t>
                          </m:r>
                        </m:e>
                        <m:sup>
                          <m:r>
                            <a:rPr lang="en-US" i="1">
                              <a:latin typeface="Cambria Math"/>
                            </a:rPr>
                            <m:t>−1</m:t>
                          </m:r>
                        </m:sup>
                      </m:sSup>
                      <m:r>
                        <m:rPr>
                          <m:sty m:val="p"/>
                        </m:rPr>
                        <a:rPr lang="en-US">
                          <a:latin typeface="Cambria Math"/>
                        </a:rPr>
                        <m:t>mole</m:t>
                      </m:r>
                      <m:r>
                        <a:rPr lang="en-US" i="1" baseline="30000">
                          <a:latin typeface="Cambria Math"/>
                        </a:rPr>
                        <m:t>−</m:t>
                      </m:r>
                      <m:r>
                        <a:rPr lang="en-US" baseline="30000">
                          <a:latin typeface="Cambria Math"/>
                        </a:rPr>
                        <m:t>1,  </m:t>
                      </m:r>
                      <m:r>
                        <m:rPr>
                          <m:sty m:val="p"/>
                        </m:rPr>
                        <a:rPr lang="en-US">
                          <a:latin typeface="Cambria Math"/>
                        </a:rPr>
                        <m:t>F</m:t>
                      </m:r>
                      <m:r>
                        <a:rPr lang="en-US">
                          <a:latin typeface="Cambria Math"/>
                        </a:rPr>
                        <m:t> = 96500 </m:t>
                      </m:r>
                      <m:r>
                        <m:rPr>
                          <m:sty m:val="p"/>
                        </m:rPr>
                        <a:rPr lang="en-US">
                          <a:latin typeface="Cambria Math"/>
                        </a:rPr>
                        <m:t>coulombs</m:t>
                      </m:r>
                      <m:r>
                        <a:rPr lang="en-US">
                          <a:latin typeface="Cambria Math"/>
                        </a:rPr>
                        <m:t>.  </m:t>
                      </m:r>
                    </m:oMath>
                  </m:oMathPara>
                </a14:m>
                <a:endParaRPr lang="en-US" dirty="0"/>
              </a:p>
              <a:p>
                <a:pPr algn="ctr"/>
                <a:r>
                  <a:rPr lang="en-US" dirty="0"/>
                  <a:t> </a:t>
                </a:r>
              </a:p>
              <a:p>
                <a:pPr algn="ctr"/>
                <a14:m>
                  <m:oMathPara xmlns:m="http://schemas.openxmlformats.org/officeDocument/2006/math">
                    <m:oMathParaPr>
                      <m:jc m:val="left"/>
                    </m:oMathParaPr>
                    <m:oMath xmlns:m="http://schemas.openxmlformats.org/officeDocument/2006/math">
                      <m:r>
                        <m:rPr>
                          <m:sty m:val="p"/>
                        </m:rPr>
                        <a:rPr lang="en-US">
                          <a:latin typeface="Cambria Math"/>
                        </a:rPr>
                        <m:t>E</m:t>
                      </m:r>
                      <m:r>
                        <a:rPr lang="en-US">
                          <a:latin typeface="Cambria Math"/>
                        </a:rPr>
                        <m:t>=</m:t>
                      </m:r>
                      <m:sSup>
                        <m:sSupPr>
                          <m:ctrlPr>
                            <a:rPr lang="en-US" i="1">
                              <a:latin typeface="Cambria Math"/>
                            </a:rPr>
                          </m:ctrlPr>
                        </m:sSupPr>
                        <m:e>
                          <m:r>
                            <m:rPr>
                              <m:sty m:val="p"/>
                            </m:rPr>
                            <a:rPr lang="en-US">
                              <a:latin typeface="Cambria Math"/>
                            </a:rPr>
                            <m:t>E</m:t>
                          </m:r>
                        </m:e>
                        <m:sup>
                          <m:r>
                            <a:rPr lang="en-US">
                              <a:latin typeface="Cambria Math"/>
                            </a:rPr>
                            <m:t>0</m:t>
                          </m:r>
                        </m:sup>
                      </m:sSup>
                      <m:r>
                        <a:rPr lang="en-US" i="1">
                          <a:latin typeface="Cambria Math"/>
                        </a:rPr>
                        <m:t>−</m:t>
                      </m:r>
                      <m:r>
                        <a:rPr lang="en-US">
                          <a:latin typeface="Cambria Math"/>
                        </a:rPr>
                        <m:t> </m:t>
                      </m:r>
                      <m:f>
                        <m:fPr>
                          <m:ctrlPr>
                            <a:rPr lang="en-US" i="1">
                              <a:latin typeface="Cambria Math"/>
                            </a:rPr>
                          </m:ctrlPr>
                        </m:fPr>
                        <m:num>
                          <m:r>
                            <a:rPr lang="en-US" i="1">
                              <a:latin typeface="Cambria Math"/>
                            </a:rPr>
                            <m:t>0.0591</m:t>
                          </m:r>
                        </m:num>
                        <m:den>
                          <m:r>
                            <a:rPr lang="en-US" i="1">
                              <a:latin typeface="Cambria Math"/>
                            </a:rPr>
                            <m:t>𝑛</m:t>
                          </m:r>
                        </m:den>
                      </m:f>
                      <m:r>
                        <a:rPr lang="en-US" i="1">
                          <a:latin typeface="Cambria Math"/>
                        </a:rPr>
                        <m:t>𝑙𝑜𝑔</m:t>
                      </m:r>
                      <m:f>
                        <m:fPr>
                          <m:ctrlPr>
                            <a:rPr lang="en-US" i="1">
                              <a:latin typeface="Cambria Math"/>
                            </a:rPr>
                          </m:ctrlPr>
                        </m:fPr>
                        <m:num>
                          <m:r>
                            <a:rPr lang="en-US">
                              <a:latin typeface="Cambria Math"/>
                            </a:rPr>
                            <m:t>[</m:t>
                          </m:r>
                          <m:r>
                            <m:rPr>
                              <m:sty m:val="p"/>
                            </m:rPr>
                            <a:rPr lang="en-US">
                              <a:latin typeface="Cambria Math"/>
                            </a:rPr>
                            <m:t>Products</m:t>
                          </m:r>
                          <m:r>
                            <a:rPr lang="en-US">
                              <a:latin typeface="Cambria Math"/>
                            </a:rPr>
                            <m:t>]</m:t>
                          </m:r>
                        </m:num>
                        <m:den>
                          <m:r>
                            <a:rPr lang="en-US">
                              <a:latin typeface="Cambria Math"/>
                            </a:rPr>
                            <m:t>[</m:t>
                          </m:r>
                          <m:r>
                            <m:rPr>
                              <m:sty m:val="p"/>
                            </m:rPr>
                            <a:rPr lang="en-US">
                              <a:latin typeface="Cambria Math"/>
                            </a:rPr>
                            <m:t>Reactants</m:t>
                          </m:r>
                          <m:r>
                            <a:rPr lang="en-US">
                              <a:latin typeface="Cambria Math"/>
                            </a:rPr>
                            <m:t>]</m:t>
                          </m:r>
                        </m:den>
                      </m:f>
                      <m:r>
                        <a:rPr lang="en-US" i="1">
                          <a:latin typeface="Cambria Math"/>
                        </a:rPr>
                        <m:t>    </m:t>
                      </m:r>
                      <m:r>
                        <m:rPr>
                          <m:sty m:val="p"/>
                        </m:rPr>
                        <a:rPr lang="en-US">
                          <a:latin typeface="Cambria Math"/>
                        </a:rPr>
                        <m:t>for</m:t>
                      </m:r>
                      <m:r>
                        <a:rPr lang="en-US">
                          <a:latin typeface="Cambria Math"/>
                        </a:rPr>
                        <m:t> </m:t>
                      </m:r>
                      <m:r>
                        <m:rPr>
                          <m:sty m:val="p"/>
                        </m:rPr>
                        <a:rPr lang="en-US">
                          <a:latin typeface="Cambria Math"/>
                        </a:rPr>
                        <m:t>pure</m:t>
                      </m:r>
                      <m:r>
                        <a:rPr lang="en-US">
                          <a:latin typeface="Cambria Math"/>
                        </a:rPr>
                        <m:t> </m:t>
                      </m:r>
                      <m:r>
                        <m:rPr>
                          <m:sty m:val="p"/>
                        </m:rPr>
                        <a:rPr lang="en-US">
                          <a:latin typeface="Cambria Math"/>
                        </a:rPr>
                        <m:t>solids</m:t>
                      </m:r>
                      <m:r>
                        <a:rPr lang="en-US">
                          <a:latin typeface="Cambria Math"/>
                        </a:rPr>
                        <m:t>, </m:t>
                      </m:r>
                      <m:r>
                        <m:rPr>
                          <m:sty m:val="p"/>
                        </m:rPr>
                        <a:rPr lang="en-US">
                          <a:latin typeface="Cambria Math"/>
                        </a:rPr>
                        <m:t>activity</m:t>
                      </m:r>
                      <m:r>
                        <a:rPr lang="en-US">
                          <a:latin typeface="Cambria Math"/>
                        </a:rPr>
                        <m:t> </m:t>
                      </m:r>
                      <m:r>
                        <m:rPr>
                          <m:sty m:val="p"/>
                        </m:rPr>
                        <a:rPr lang="en-US">
                          <a:latin typeface="Cambria Math"/>
                        </a:rPr>
                        <m:t>is</m:t>
                      </m:r>
                      <m:r>
                        <a:rPr lang="en-US">
                          <a:latin typeface="Cambria Math"/>
                        </a:rPr>
                        <m:t> </m:t>
                      </m:r>
                      <m:r>
                        <m:rPr>
                          <m:sty m:val="p"/>
                        </m:rPr>
                        <a:rPr lang="en-US">
                          <a:latin typeface="Cambria Math"/>
                        </a:rPr>
                        <m:t>unity</m:t>
                      </m:r>
                    </m:oMath>
                  </m:oMathPara>
                </a14:m>
                <a:endParaRPr lang="en-US" dirty="0"/>
              </a:p>
              <a:p>
                <a:pPr algn="ctr"/>
                <a:r>
                  <a:rPr lang="en-US" dirty="0"/>
                  <a:t> </a:t>
                </a:r>
              </a:p>
              <a:p>
                <a:pPr algn="ctr"/>
                <a14:m>
                  <m:oMathPara xmlns:m="http://schemas.openxmlformats.org/officeDocument/2006/math">
                    <m:oMathParaPr>
                      <m:jc m:val="left"/>
                    </m:oMathParaPr>
                    <m:oMath xmlns:m="http://schemas.openxmlformats.org/officeDocument/2006/math">
                      <m:r>
                        <a:rPr lang="en-US" b="1" i="1" smtClean="0">
                          <a:solidFill>
                            <a:srgbClr val="C00000"/>
                          </a:solidFill>
                          <a:latin typeface="Cambria Math"/>
                        </a:rPr>
                        <m:t>𝐄</m:t>
                      </m:r>
                      <m:r>
                        <a:rPr lang="en-US" b="1" smtClean="0">
                          <a:solidFill>
                            <a:srgbClr val="C00000"/>
                          </a:solidFill>
                          <a:latin typeface="Cambria Math"/>
                        </a:rPr>
                        <m:t>=</m:t>
                      </m:r>
                      <m:sSup>
                        <m:sSupPr>
                          <m:ctrlPr>
                            <a:rPr lang="en-US" b="1" i="1">
                              <a:solidFill>
                                <a:srgbClr val="C00000"/>
                              </a:solidFill>
                              <a:latin typeface="Cambria Math"/>
                            </a:rPr>
                          </m:ctrlPr>
                        </m:sSupPr>
                        <m:e>
                          <m:r>
                            <a:rPr lang="en-US" b="1" i="1">
                              <a:solidFill>
                                <a:srgbClr val="C00000"/>
                              </a:solidFill>
                              <a:latin typeface="Cambria Math"/>
                            </a:rPr>
                            <m:t>𝑬</m:t>
                          </m:r>
                        </m:e>
                        <m:sup>
                          <m:r>
                            <a:rPr lang="en-US" b="1" i="1">
                              <a:solidFill>
                                <a:srgbClr val="C00000"/>
                              </a:solidFill>
                              <a:latin typeface="Cambria Math"/>
                            </a:rPr>
                            <m:t>𝟎</m:t>
                          </m:r>
                        </m:sup>
                      </m:sSup>
                      <m:r>
                        <a:rPr lang="en-US" b="1" i="1">
                          <a:solidFill>
                            <a:srgbClr val="C00000"/>
                          </a:solidFill>
                          <a:latin typeface="Cambria Math"/>
                        </a:rPr>
                        <m:t>−</m:t>
                      </m:r>
                      <m:r>
                        <a:rPr lang="en-US" b="1">
                          <a:solidFill>
                            <a:srgbClr val="C00000"/>
                          </a:solidFill>
                          <a:latin typeface="Cambria Math"/>
                        </a:rPr>
                        <m:t> </m:t>
                      </m:r>
                      <m:f>
                        <m:fPr>
                          <m:ctrlPr>
                            <a:rPr lang="en-US" b="1" i="1">
                              <a:solidFill>
                                <a:srgbClr val="C00000"/>
                              </a:solidFill>
                              <a:latin typeface="Cambria Math"/>
                            </a:rPr>
                          </m:ctrlPr>
                        </m:fPr>
                        <m:num>
                          <m:r>
                            <a:rPr lang="en-US" b="1" i="1">
                              <a:solidFill>
                                <a:srgbClr val="C00000"/>
                              </a:solidFill>
                              <a:latin typeface="Cambria Math"/>
                            </a:rPr>
                            <m:t>𝟎</m:t>
                          </m:r>
                          <m:r>
                            <a:rPr lang="en-US" b="1" i="1">
                              <a:solidFill>
                                <a:srgbClr val="C00000"/>
                              </a:solidFill>
                              <a:latin typeface="Cambria Math"/>
                            </a:rPr>
                            <m:t>.</m:t>
                          </m:r>
                          <m:r>
                            <a:rPr lang="en-US" b="1" i="1">
                              <a:solidFill>
                                <a:srgbClr val="C00000"/>
                              </a:solidFill>
                              <a:latin typeface="Cambria Math"/>
                            </a:rPr>
                            <m:t>𝟎𝟓𝟗𝟏</m:t>
                          </m:r>
                        </m:num>
                        <m:den>
                          <m:r>
                            <a:rPr lang="en-US" b="1" i="1">
                              <a:solidFill>
                                <a:srgbClr val="C00000"/>
                              </a:solidFill>
                              <a:latin typeface="Cambria Math"/>
                            </a:rPr>
                            <m:t>𝒏</m:t>
                          </m:r>
                        </m:den>
                      </m:f>
                      <m:r>
                        <a:rPr lang="en-US" b="1" i="1">
                          <a:solidFill>
                            <a:srgbClr val="C00000"/>
                          </a:solidFill>
                          <a:latin typeface="Cambria Math"/>
                        </a:rPr>
                        <m:t>𝒍𝒐𝒈</m:t>
                      </m:r>
                      <m:f>
                        <m:fPr>
                          <m:ctrlPr>
                            <a:rPr lang="en-US" b="1" i="1">
                              <a:solidFill>
                                <a:srgbClr val="C00000"/>
                              </a:solidFill>
                              <a:latin typeface="Cambria Math"/>
                            </a:rPr>
                          </m:ctrlPr>
                        </m:fPr>
                        <m:num>
                          <m:r>
                            <a:rPr lang="en-US" b="1" i="1">
                              <a:solidFill>
                                <a:srgbClr val="C00000"/>
                              </a:solidFill>
                              <a:latin typeface="Cambria Math"/>
                            </a:rPr>
                            <m:t>𝟏</m:t>
                          </m:r>
                        </m:num>
                        <m:den>
                          <m:r>
                            <a:rPr lang="en-US" b="1">
                              <a:solidFill>
                                <a:srgbClr val="C00000"/>
                              </a:solidFill>
                              <a:latin typeface="Cambria Math"/>
                            </a:rPr>
                            <m:t>[</m:t>
                          </m:r>
                          <m:r>
                            <a:rPr lang="en-US" b="1" i="1">
                              <a:solidFill>
                                <a:srgbClr val="C00000"/>
                              </a:solidFill>
                              <a:latin typeface="Cambria Math"/>
                            </a:rPr>
                            <m:t>𝐑𝐞𝐚𝐜𝐭𝐚𝐧𝐭𝐬</m:t>
                          </m:r>
                          <m:r>
                            <a:rPr lang="en-US" b="1">
                              <a:solidFill>
                                <a:srgbClr val="C00000"/>
                              </a:solidFill>
                              <a:latin typeface="Cambria Math"/>
                            </a:rPr>
                            <m:t>]</m:t>
                          </m:r>
                        </m:den>
                      </m:f>
                    </m:oMath>
                  </m:oMathPara>
                </a14:m>
                <a:endParaRPr lang="en-US" b="1" dirty="0">
                  <a:solidFill>
                    <a:srgbClr val="C00000"/>
                  </a:solidFill>
                  <a:latin typeface="Times New Roman" pitchFamily="18" charset="0"/>
                  <a:cs typeface="Times New Roman" pitchFamily="18" charset="0"/>
                </a:endParaRPr>
              </a:p>
              <a:p>
                <a:pPr algn="ctr"/>
                <a:r>
                  <a:rPr lang="en-US"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834640" y="893627"/>
                <a:ext cx="7833360" cy="5637377"/>
              </a:xfrm>
              <a:prstGeom prst="rect">
                <a:avLst/>
              </a:prstGeom>
              <a:blipFill rotWithShape="1">
                <a:blip r:embed="rId6"/>
                <a:stretch>
                  <a:fillRect t="-541"/>
                </a:stretch>
              </a:blipFill>
            </p:spPr>
            <p:txBody>
              <a:bodyPr/>
              <a:lstStyle/>
              <a:p>
                <a:r>
                  <a:rPr lang="en-US">
                    <a:noFill/>
                  </a:rPr>
                  <a:t> </a:t>
                </a:r>
              </a:p>
            </p:txBody>
          </p:sp>
        </mc:Fallback>
      </mc:AlternateContent>
    </p:spTree>
    <p:extLst>
      <p:ext uri="{BB962C8B-B14F-4D97-AF65-F5344CB8AC3E}">
        <p14:creationId xmlns:p14="http://schemas.microsoft.com/office/powerpoint/2010/main" val="160246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0">
            <a:extLst>
              <a:ext uri="{FF2B5EF4-FFF2-40B4-BE49-F238E27FC236}">
                <a16:creationId xmlns="" xmlns:a16="http://schemas.microsoft.com/office/drawing/2014/main" id="{F57C6B7F-DF3F-325C-EDE2-2395C0CB1F31}"/>
              </a:ext>
            </a:extLst>
          </p:cNvPr>
          <p:cNvGraphicFramePr>
            <a:graphicFrameLocks noGrp="1" noChangeAspect="1"/>
          </p:cNvGraphicFramePr>
          <p:nvPr>
            <p:ph idx="1"/>
            <p:extLst>
              <p:ext uri="{D42A27DB-BD31-4B8C-83A1-F6EECF244321}">
                <p14:modId xmlns:p14="http://schemas.microsoft.com/office/powerpoint/2010/main" val="2727326252"/>
              </p:ext>
            </p:extLst>
          </p:nvPr>
        </p:nvGraphicFramePr>
        <p:xfrm>
          <a:off x="296863" y="287338"/>
          <a:ext cx="12195175" cy="10423525"/>
        </p:xfrm>
        <a:graphic>
          <a:graphicData uri="http://schemas.openxmlformats.org/presentationml/2006/ole">
            <mc:AlternateContent xmlns:mc="http://schemas.openxmlformats.org/markup-compatibility/2006">
              <mc:Choice xmlns:v="urn:schemas-microsoft-com:vml" Requires="v">
                <p:oleObj spid="_x0000_s5126" name="Document" r:id="rId4" imgW="8804209" imgH="7524031" progId="Word.Document.12">
                  <p:embed/>
                </p:oleObj>
              </mc:Choice>
              <mc:Fallback>
                <p:oleObj name="Document" r:id="rId4" imgW="8804209" imgH="7524031" progId="Word.Document.12">
                  <p:embed/>
                  <p:pic>
                    <p:nvPicPr>
                      <p:cNvPr id="0" name=""/>
                      <p:cNvPicPr>
                        <a:picLocks noGrp="1" noChangeAspect="1" noChangeArrowheads="1"/>
                      </p:cNvPicPr>
                      <p:nvPr/>
                    </p:nvPicPr>
                    <p:blipFill>
                      <a:blip r:embed="rId5"/>
                      <a:srcRect/>
                      <a:stretch>
                        <a:fillRect/>
                      </a:stretch>
                    </p:blipFill>
                    <p:spPr bwMode="auto">
                      <a:xfrm>
                        <a:off x="296863" y="287338"/>
                        <a:ext cx="12195175" cy="1042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 name="Rectangle 2"/>
              <p:cNvSpPr/>
              <p:nvPr/>
            </p:nvSpPr>
            <p:spPr>
              <a:xfrm>
                <a:off x="152400" y="228600"/>
                <a:ext cx="12420600" cy="6458819"/>
              </a:xfrm>
              <a:prstGeom prst="rect">
                <a:avLst/>
              </a:prstGeom>
            </p:spPr>
            <p:txBody>
              <a:bodyPr wrap="square">
                <a:spAutoFit/>
              </a:bodyPr>
              <a:lstStyle/>
              <a:p>
                <a:pPr algn="ctr"/>
                <a:r>
                  <a:rPr lang="en-US" b="1" dirty="0"/>
                  <a:t>aA + </a:t>
                </a:r>
                <a:r>
                  <a:rPr lang="en-US" b="1" dirty="0" err="1"/>
                  <a:t>bB</a:t>
                </a:r>
                <a:r>
                  <a:rPr lang="en-US" b="1" dirty="0"/>
                  <a:t>   → </a:t>
                </a:r>
                <a:r>
                  <a:rPr lang="en-US" b="1" dirty="0" err="1"/>
                  <a:t>cC</a:t>
                </a:r>
                <a:r>
                  <a:rPr lang="en-US" b="1" dirty="0"/>
                  <a:t> + </a:t>
                </a:r>
                <a:r>
                  <a:rPr lang="en-US" b="1" dirty="0" err="1"/>
                  <a:t>dD</a:t>
                </a:r>
                <a:endParaRPr lang="en-US" dirty="0"/>
              </a:p>
              <a:p>
                <a:r>
                  <a:rPr lang="en-US" dirty="0"/>
                  <a:t>                          </a:t>
                </a:r>
              </a:p>
              <a:p>
                <a:pPr algn="ctr"/>
                <a:r>
                  <a:rPr lang="en-US" sz="2400" b="1" dirty="0">
                    <a:solidFill>
                      <a:srgbClr val="C00000"/>
                    </a:solidFill>
                    <a:latin typeface="Times New Roman" pitchFamily="18" charset="0"/>
                    <a:cs typeface="Times New Roman" pitchFamily="18" charset="0"/>
                  </a:rPr>
                  <a:t>E</a:t>
                </a:r>
                <a:r>
                  <a:rPr lang="en-US" sz="2400" b="1" baseline="-25000" dirty="0" err="1">
                    <a:solidFill>
                      <a:srgbClr val="C00000"/>
                    </a:solidFill>
                    <a:latin typeface="Times New Roman" pitchFamily="18" charset="0"/>
                    <a:cs typeface="Times New Roman" pitchFamily="18" charset="0"/>
                  </a:rPr>
                  <a:t>cell</a:t>
                </a:r>
                <a:r>
                  <a:rPr lang="en-US" sz="2400" b="1" dirty="0">
                    <a:solidFill>
                      <a:srgbClr val="C00000"/>
                    </a:solidFill>
                    <a:latin typeface="Times New Roman" pitchFamily="18" charset="0"/>
                    <a:cs typeface="Times New Roman" pitchFamily="18" charset="0"/>
                  </a:rPr>
                  <a:t> = E</a:t>
                </a:r>
                <a:r>
                  <a:rPr lang="en-US" sz="2400" b="1" baseline="30000" dirty="0">
                    <a:solidFill>
                      <a:srgbClr val="C00000"/>
                    </a:solidFill>
                    <a:latin typeface="Times New Roman" pitchFamily="18" charset="0"/>
                    <a:cs typeface="Times New Roman" pitchFamily="18" charset="0"/>
                  </a:rPr>
                  <a:t> 0</a:t>
                </a:r>
                <a:r>
                  <a:rPr lang="en-US" sz="2400" b="1" baseline="-25000" dirty="0">
                    <a:solidFill>
                      <a:srgbClr val="C00000"/>
                    </a:solidFill>
                    <a:latin typeface="Times New Roman" pitchFamily="18" charset="0"/>
                    <a:cs typeface="Times New Roman" pitchFamily="18" charset="0"/>
                  </a:rPr>
                  <a:t>cell</a:t>
                </a:r>
                <a:r>
                  <a:rPr lang="en-US" sz="2400" b="1" dirty="0">
                    <a:solidFill>
                      <a:srgbClr val="C00000"/>
                    </a:solidFill>
                    <a:latin typeface="Times New Roman" pitchFamily="18" charset="0"/>
                    <a:cs typeface="Times New Roman" pitchFamily="18" charset="0"/>
                  </a:rPr>
                  <a:t> -   </a:t>
                </a:r>
                <a14:m>
                  <m:oMath xmlns:m="http://schemas.openxmlformats.org/officeDocument/2006/math">
                    <m:f>
                      <m:fPr>
                        <m:ctrlPr>
                          <a:rPr lang="en-US" sz="2400" b="1" i="1">
                            <a:solidFill>
                              <a:srgbClr val="C00000"/>
                            </a:solidFill>
                            <a:latin typeface="Cambria Math"/>
                          </a:rPr>
                        </m:ctrlPr>
                      </m:fPr>
                      <m:num>
                        <m:r>
                          <a:rPr lang="en-US" sz="2400" b="1" i="1">
                            <a:solidFill>
                              <a:srgbClr val="C00000"/>
                            </a:solidFill>
                            <a:latin typeface="Cambria Math"/>
                          </a:rPr>
                          <m:t>𝟎</m:t>
                        </m:r>
                        <m:r>
                          <a:rPr lang="en-US" sz="2400" b="1" i="1">
                            <a:solidFill>
                              <a:srgbClr val="C00000"/>
                            </a:solidFill>
                            <a:latin typeface="Cambria Math"/>
                          </a:rPr>
                          <m:t>.</m:t>
                        </m:r>
                        <m:r>
                          <a:rPr lang="en-US" sz="2400" b="1" i="1">
                            <a:solidFill>
                              <a:srgbClr val="C00000"/>
                            </a:solidFill>
                            <a:latin typeface="Cambria Math"/>
                          </a:rPr>
                          <m:t>𝟎𝟓𝟗𝟏</m:t>
                        </m:r>
                      </m:num>
                      <m:den>
                        <m:r>
                          <a:rPr lang="en-US" sz="2400" b="1" i="1">
                            <a:solidFill>
                              <a:srgbClr val="C00000"/>
                            </a:solidFill>
                            <a:latin typeface="Cambria Math"/>
                          </a:rPr>
                          <m:t>𝒏</m:t>
                        </m:r>
                      </m:den>
                    </m:f>
                  </m:oMath>
                </a14:m>
                <a:r>
                  <a:rPr lang="en-US" sz="2400" b="1" dirty="0">
                    <a:solidFill>
                      <a:srgbClr val="C00000"/>
                    </a:solidFill>
                    <a:latin typeface="Times New Roman" pitchFamily="18" charset="0"/>
                    <a:cs typeface="Times New Roman" pitchFamily="18" charset="0"/>
                  </a:rPr>
                  <a:t> </a:t>
                </a:r>
                <a:r>
                  <a:rPr lang="en-US" sz="2400" b="1" baseline="-25000" dirty="0">
                    <a:solidFill>
                      <a:srgbClr val="C0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log </a:t>
                </a:r>
                <a14:m>
                  <m:oMath xmlns:m="http://schemas.openxmlformats.org/officeDocument/2006/math">
                    <m:f>
                      <m:fPr>
                        <m:ctrlPr>
                          <a:rPr lang="en-US" sz="2400" b="1" i="1">
                            <a:solidFill>
                              <a:srgbClr val="C00000"/>
                            </a:solidFill>
                            <a:latin typeface="Cambria Math"/>
                          </a:rPr>
                        </m:ctrlPr>
                      </m:fPr>
                      <m:num>
                        <m:r>
                          <a:rPr lang="en-US" sz="2400" b="1" i="1">
                            <a:solidFill>
                              <a:srgbClr val="C00000"/>
                            </a:solidFill>
                            <a:latin typeface="Cambria Math"/>
                          </a:rPr>
                          <m:t>[ </m:t>
                        </m:r>
                        <m:sSup>
                          <m:sSupPr>
                            <m:ctrlPr>
                              <a:rPr lang="en-US" sz="2400" b="1" i="1">
                                <a:solidFill>
                                  <a:srgbClr val="C00000"/>
                                </a:solidFill>
                                <a:latin typeface="Cambria Math"/>
                              </a:rPr>
                            </m:ctrlPr>
                          </m:sSupPr>
                          <m:e>
                            <m:r>
                              <a:rPr lang="en-US" sz="2400" b="1" i="1">
                                <a:solidFill>
                                  <a:srgbClr val="C00000"/>
                                </a:solidFill>
                                <a:latin typeface="Cambria Math"/>
                              </a:rPr>
                              <m:t>𝑪</m:t>
                            </m:r>
                            <m:r>
                              <a:rPr lang="en-US" sz="2400" b="1" i="1">
                                <a:solidFill>
                                  <a:srgbClr val="C00000"/>
                                </a:solidFill>
                                <a:latin typeface="Cambria Math"/>
                              </a:rPr>
                              <m:t>]</m:t>
                            </m:r>
                          </m:e>
                          <m:sup>
                            <m:r>
                              <a:rPr lang="en-US" sz="2400" b="1" i="1">
                                <a:solidFill>
                                  <a:srgbClr val="C00000"/>
                                </a:solidFill>
                                <a:latin typeface="Cambria Math"/>
                              </a:rPr>
                              <m:t>𝒄</m:t>
                            </m:r>
                          </m:sup>
                        </m:sSup>
                        <m:sSup>
                          <m:sSupPr>
                            <m:ctrlPr>
                              <a:rPr lang="en-US" sz="2400" b="1" i="1">
                                <a:solidFill>
                                  <a:srgbClr val="C00000"/>
                                </a:solidFill>
                                <a:latin typeface="Cambria Math"/>
                              </a:rPr>
                            </m:ctrlPr>
                          </m:sSupPr>
                          <m:e>
                            <m:d>
                              <m:dPr>
                                <m:begChr m:val="["/>
                                <m:endChr m:val="]"/>
                                <m:ctrlPr>
                                  <a:rPr lang="en-US" sz="2400" b="1" i="1">
                                    <a:solidFill>
                                      <a:srgbClr val="C00000"/>
                                    </a:solidFill>
                                    <a:latin typeface="Cambria Math"/>
                                  </a:rPr>
                                </m:ctrlPr>
                              </m:dPr>
                              <m:e>
                                <m:r>
                                  <a:rPr lang="en-US" sz="2400" b="1" i="1">
                                    <a:solidFill>
                                      <a:srgbClr val="C00000"/>
                                    </a:solidFill>
                                    <a:latin typeface="Cambria Math"/>
                                  </a:rPr>
                                  <m:t>𝑫</m:t>
                                </m:r>
                              </m:e>
                            </m:d>
                          </m:e>
                          <m:sup>
                            <m:r>
                              <a:rPr lang="en-US" sz="2400" b="1" i="1">
                                <a:solidFill>
                                  <a:srgbClr val="C00000"/>
                                </a:solidFill>
                                <a:latin typeface="Cambria Math"/>
                              </a:rPr>
                              <m:t>𝒅</m:t>
                            </m:r>
                          </m:sup>
                        </m:sSup>
                      </m:num>
                      <m:den>
                        <m:sSup>
                          <m:sSupPr>
                            <m:ctrlPr>
                              <a:rPr lang="en-US" sz="2400" b="1" i="1">
                                <a:solidFill>
                                  <a:srgbClr val="C00000"/>
                                </a:solidFill>
                                <a:latin typeface="Cambria Math"/>
                              </a:rPr>
                            </m:ctrlPr>
                          </m:sSupPr>
                          <m:e>
                            <m:r>
                              <a:rPr lang="en-US" sz="2400" b="1" i="1">
                                <a:solidFill>
                                  <a:srgbClr val="C00000"/>
                                </a:solidFill>
                                <a:latin typeface="Cambria Math"/>
                              </a:rPr>
                              <m:t>     [</m:t>
                            </m:r>
                            <m:r>
                              <a:rPr lang="en-US" sz="2400" b="1" i="1">
                                <a:solidFill>
                                  <a:srgbClr val="C00000"/>
                                </a:solidFill>
                                <a:latin typeface="Cambria Math"/>
                              </a:rPr>
                              <m:t>𝑨</m:t>
                            </m:r>
                            <m:r>
                              <a:rPr lang="en-US" sz="2400" b="1" i="1">
                                <a:solidFill>
                                  <a:srgbClr val="C00000"/>
                                </a:solidFill>
                                <a:latin typeface="Cambria Math"/>
                              </a:rPr>
                              <m:t>]</m:t>
                            </m:r>
                          </m:e>
                          <m:sup>
                            <m:r>
                              <a:rPr lang="en-US" sz="2400" b="1" i="1">
                                <a:solidFill>
                                  <a:srgbClr val="C00000"/>
                                </a:solidFill>
                                <a:latin typeface="Cambria Math"/>
                              </a:rPr>
                              <m:t>𝒂</m:t>
                            </m:r>
                            <m:r>
                              <a:rPr lang="en-US" sz="2400" b="1" i="1">
                                <a:solidFill>
                                  <a:srgbClr val="C00000"/>
                                </a:solidFill>
                                <a:latin typeface="Cambria Math"/>
                              </a:rPr>
                              <m:t>  </m:t>
                            </m:r>
                          </m:sup>
                        </m:sSup>
                        <m:sSup>
                          <m:sSupPr>
                            <m:ctrlPr>
                              <a:rPr lang="en-US" sz="2400" b="1" i="1">
                                <a:solidFill>
                                  <a:srgbClr val="C00000"/>
                                </a:solidFill>
                                <a:latin typeface="Cambria Math"/>
                              </a:rPr>
                            </m:ctrlPr>
                          </m:sSupPr>
                          <m:e>
                            <m:d>
                              <m:dPr>
                                <m:begChr m:val="["/>
                                <m:endChr m:val="]"/>
                                <m:ctrlPr>
                                  <a:rPr lang="en-US" sz="2400" b="1" i="1">
                                    <a:solidFill>
                                      <a:srgbClr val="C00000"/>
                                    </a:solidFill>
                                    <a:latin typeface="Cambria Math"/>
                                  </a:rPr>
                                </m:ctrlPr>
                              </m:dPr>
                              <m:e>
                                <m:r>
                                  <a:rPr lang="en-US" sz="2400" b="1" i="1">
                                    <a:solidFill>
                                      <a:srgbClr val="C00000"/>
                                    </a:solidFill>
                                    <a:latin typeface="Cambria Math"/>
                                  </a:rPr>
                                  <m:t>𝑩</m:t>
                                </m:r>
                              </m:e>
                            </m:d>
                          </m:e>
                          <m:sup>
                            <m:r>
                              <a:rPr lang="en-US" sz="2400" b="1" i="1">
                                <a:solidFill>
                                  <a:srgbClr val="C00000"/>
                                </a:solidFill>
                                <a:latin typeface="Cambria Math"/>
                              </a:rPr>
                              <m:t>𝒃</m:t>
                            </m:r>
                          </m:sup>
                        </m:sSup>
                      </m:den>
                    </m:f>
                  </m:oMath>
                </a14:m>
                <a:endParaRPr lang="en-US" sz="2400" b="1" dirty="0">
                  <a:latin typeface="Times New Roman" pitchFamily="18" charset="0"/>
                  <a:cs typeface="Times New Roman" pitchFamily="18" charset="0"/>
                </a:endParaRPr>
              </a:p>
              <a:p>
                <a:r>
                  <a:rPr lang="en-US" dirty="0"/>
                  <a:t> </a:t>
                </a:r>
              </a:p>
              <a:p>
                <a:pPr algn="just"/>
                <a:r>
                  <a:rPr lang="en-US" dirty="0">
                    <a:solidFill>
                      <a:srgbClr val="002060"/>
                    </a:solidFill>
                  </a:rPr>
                  <a:t>Here </a:t>
                </a:r>
                <a:r>
                  <a:rPr lang="en-US" dirty="0" err="1">
                    <a:solidFill>
                      <a:srgbClr val="002060"/>
                    </a:solidFill>
                  </a:rPr>
                  <a:t>E</a:t>
                </a:r>
                <a:r>
                  <a:rPr lang="en-US" baseline="-25000" dirty="0" err="1">
                    <a:solidFill>
                      <a:srgbClr val="002060"/>
                    </a:solidFill>
                  </a:rPr>
                  <a:t>cell</a:t>
                </a:r>
                <a:r>
                  <a:rPr lang="en-US" dirty="0">
                    <a:solidFill>
                      <a:srgbClr val="002060"/>
                    </a:solidFill>
                  </a:rPr>
                  <a:t> = EMF of the cell, R= gas constant, T = Absolute Temperature, n= Number of electrons involved in reaction F= no. of faradays of current passed, K = equilibrium constant</a:t>
                </a:r>
              </a:p>
              <a:p>
                <a:pPr algn="just"/>
                <a:endParaRPr lang="en-US" dirty="0">
                  <a:solidFill>
                    <a:srgbClr val="002060"/>
                  </a:solidFill>
                </a:endParaRPr>
              </a:p>
              <a:p>
                <a:r>
                  <a:rPr lang="en-US" sz="2400" b="1" dirty="0">
                    <a:solidFill>
                      <a:srgbClr val="C00000"/>
                    </a:solidFill>
                    <a:latin typeface="Times New Roman" pitchFamily="18" charset="0"/>
                    <a:cs typeface="Times New Roman" pitchFamily="18" charset="0"/>
                  </a:rPr>
                  <a:t>Nernst Equation Applications</a:t>
                </a:r>
              </a:p>
              <a:p>
                <a:r>
                  <a:rPr lang="en-US" sz="2400" dirty="0">
                    <a:latin typeface="Times New Roman" pitchFamily="18" charset="0"/>
                    <a:cs typeface="Times New Roman" pitchFamily="18" charset="0"/>
                  </a:rPr>
                  <a:t>The Nernst equation can be used to calculate the following:</a:t>
                </a:r>
              </a:p>
              <a:p>
                <a:endParaRPr lang="en-US" sz="2400" dirty="0">
                  <a:latin typeface="Times New Roman" pitchFamily="18" charset="0"/>
                  <a:cs typeface="Times New Roman" pitchFamily="18" charset="0"/>
                </a:endParaRP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Single electrode reduction or oxidation potential at any conditions.</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Standard electrode potentials.</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Comparing the relative ability as a reductive or oxidative agent.</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Finding the feasibility of combining such single electrodes to produce an electric potential.</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EMF of an electrochemical cell.</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Unknown ionic concentrations.</a:t>
                </a:r>
              </a:p>
              <a:p>
                <a:pPr marL="342900" indent="-342900">
                  <a:buClr>
                    <a:srgbClr val="7030A0"/>
                  </a:buClr>
                  <a:buFont typeface="Wingdings" pitchFamily="2" charset="2"/>
                  <a:buChar char="v"/>
                </a:pPr>
                <a:r>
                  <a:rPr lang="en-US" sz="2400" dirty="0">
                    <a:solidFill>
                      <a:srgbClr val="002060"/>
                    </a:solidFill>
                    <a:latin typeface="Times New Roman" pitchFamily="18" charset="0"/>
                    <a:cs typeface="Times New Roman" pitchFamily="18" charset="0"/>
                  </a:rPr>
                  <a:t>The pH of solutions and solubility of sparingly soluble salts can be measured with the help of the Nernst equation.</a:t>
                </a:r>
                <a:endParaRPr lang="en-US" dirty="0">
                  <a:solidFill>
                    <a:srgbClr val="00206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52400" y="228600"/>
                <a:ext cx="12420600" cy="6458819"/>
              </a:xfrm>
              <a:prstGeom prst="rect">
                <a:avLst/>
              </a:prstGeom>
              <a:blipFill rotWithShape="1">
                <a:blip r:embed="rId6"/>
                <a:stretch>
                  <a:fillRect l="-736" t="-472" r="-785" b="-1228"/>
                </a:stretch>
              </a:blipFill>
            </p:spPr>
            <p:txBody>
              <a:bodyPr/>
              <a:lstStyle/>
              <a:p>
                <a:r>
                  <a:rPr lang="en-US">
                    <a:noFill/>
                  </a:rPr>
                  <a:t> </a:t>
                </a:r>
              </a:p>
            </p:txBody>
          </p:sp>
        </mc:Fallback>
      </mc:AlternateContent>
    </p:spTree>
    <p:extLst>
      <p:ext uri="{BB962C8B-B14F-4D97-AF65-F5344CB8AC3E}">
        <p14:creationId xmlns:p14="http://schemas.microsoft.com/office/powerpoint/2010/main" val="52267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14">
            <a:extLst>
              <a:ext uri="{FF2B5EF4-FFF2-40B4-BE49-F238E27FC236}">
                <a16:creationId xmlns="" xmlns:a16="http://schemas.microsoft.com/office/drawing/2014/main" id="{55105AAE-D2B1-1AFA-FD84-FA8020B7E374}"/>
              </a:ext>
            </a:extLst>
          </p:cNvPr>
          <p:cNvSpPr>
            <a:spLocks noGrp="1" noChangeArrowheads="1"/>
          </p:cNvSpPr>
          <p:nvPr>
            <p:ph type="title"/>
          </p:nvPr>
        </p:nvSpPr>
        <p:spPr>
          <a:xfrm>
            <a:off x="2819400" y="152400"/>
            <a:ext cx="7315200" cy="438150"/>
          </a:xfrm>
        </p:spPr>
        <p:txBody>
          <a:bodyPr>
            <a:normAutofit fontScale="90000"/>
          </a:bodyPr>
          <a:lstStyle/>
          <a:p>
            <a:pPr eaLnBrk="1" latinLnBrk="0" hangingPunct="1"/>
            <a:r>
              <a:rPr lang="zh-CN" altLang="en-US" sz="3200" b="1" dirty="0">
                <a:solidFill>
                  <a:srgbClr val="C00000"/>
                </a:solidFill>
                <a:latin typeface="Times New Roman" pitchFamily="18" charset="0"/>
                <a:cs typeface="Times New Roman" pitchFamily="18" charset="0"/>
                <a:sym typeface="Arial" panose="020B0604020202020204" pitchFamily="34" charset="0"/>
              </a:rPr>
              <a:t>Electrochemical series (or) galvanic series</a:t>
            </a:r>
            <a:endParaRPr lang="zh-CN" altLang="zh-CN" dirty="0">
              <a:solidFill>
                <a:srgbClr val="C00000"/>
              </a:solidFill>
              <a:latin typeface="Times New Roman" pitchFamily="18" charset="0"/>
              <a:cs typeface="Times New Roman" pitchFamily="18" charset="0"/>
            </a:endParaRPr>
          </a:p>
        </p:txBody>
      </p:sp>
      <p:sp>
        <p:nvSpPr>
          <p:cNvPr id="31747" name="Rectangle 416">
            <a:extLst>
              <a:ext uri="{FF2B5EF4-FFF2-40B4-BE49-F238E27FC236}">
                <a16:creationId xmlns="" xmlns:a16="http://schemas.microsoft.com/office/drawing/2014/main" id="{963E3E1E-206A-FA47-F8A9-72C051154985}"/>
              </a:ext>
            </a:extLst>
          </p:cNvPr>
          <p:cNvSpPr>
            <a:spLocks noGrp="1" noChangeArrowheads="1"/>
          </p:cNvSpPr>
          <p:nvPr>
            <p:ph idx="1"/>
          </p:nvPr>
        </p:nvSpPr>
        <p:spPr>
          <a:xfrm>
            <a:off x="213360" y="685800"/>
            <a:ext cx="12374880" cy="5867400"/>
          </a:xfrm>
        </p:spPr>
        <p:txBody>
          <a:bodyPr/>
          <a:lstStyle/>
          <a:p>
            <a:pPr marL="463550" indent="-463550" eaLnBrk="1" hangingPunct="1">
              <a:buClr>
                <a:srgbClr val="7030A0"/>
              </a:buClr>
              <a:buFont typeface="Wingdings" pitchFamily="2" charset="2"/>
              <a:buChar char="v"/>
            </a:pPr>
            <a:r>
              <a:rPr lang="zh-CN" altLang="en-US" dirty="0">
                <a:latin typeface="Constantia" panose="02030602050306030303" pitchFamily="18" charset="0"/>
                <a:sym typeface="Arial" panose="020B0604020202020204" pitchFamily="34" charset="0"/>
              </a:rPr>
              <a:t>When the metals are arranged in the increasing order of their reduction potentials</a:t>
            </a:r>
            <a:r>
              <a:rPr lang="en-US" altLang="zh-CN" dirty="0">
                <a:latin typeface="Constantia" panose="02030602050306030303" pitchFamily="18" charset="0"/>
                <a:sym typeface="Arial" panose="020B0604020202020204" pitchFamily="34" charset="0"/>
              </a:rPr>
              <a:t>or </a:t>
            </a:r>
            <a:r>
              <a:rPr lang="zh-CN" altLang="en-US" dirty="0">
                <a:latin typeface="Constantia" panose="02030602050306030303" pitchFamily="18" charset="0"/>
                <a:sym typeface="Arial" panose="020B0604020202020204" pitchFamily="34" charset="0"/>
              </a:rPr>
              <a:t>decreasing of their oxidation potentials, the resulted series is called electrochemical series.</a:t>
            </a:r>
            <a:endParaRPr lang="en-US" altLang="zh-CN" dirty="0">
              <a:sym typeface="Arial" panose="020B0604020202020204" pitchFamily="34" charset="0"/>
            </a:endParaRPr>
          </a:p>
          <a:p>
            <a:pPr marL="463550" indent="-463550" eaLnBrk="1" hangingPunct="1">
              <a:buClr>
                <a:srgbClr val="7030A0"/>
              </a:buClr>
              <a:buFont typeface="Wingdings" pitchFamily="2" charset="2"/>
              <a:buChar char="v"/>
            </a:pPr>
            <a:r>
              <a:rPr lang="zh-CN" altLang="en-US" b="1" dirty="0">
                <a:solidFill>
                  <a:srgbClr val="C00000"/>
                </a:solidFill>
                <a:latin typeface="Constantia" panose="02030602050306030303" pitchFamily="18" charset="0"/>
                <a:sym typeface="Arial" panose="020B0604020202020204" pitchFamily="34" charset="0"/>
              </a:rPr>
              <a:t>Reduction potentials increasing order:-</a:t>
            </a:r>
            <a:endParaRPr lang="zh-CN" altLang="zh-CN" dirty="0"/>
          </a:p>
          <a:p>
            <a:pPr marL="463550" indent="-463550" eaLnBrk="1" latinLnBrk="0" hangingPunct="1">
              <a:buFontTx/>
              <a:buNone/>
            </a:pPr>
            <a:r>
              <a:rPr lang="zh-CN" altLang="en-US" i="1" dirty="0">
                <a:latin typeface="Constantia" panose="02030602050306030303" pitchFamily="18" charset="0"/>
                <a:sym typeface="Arial" panose="020B0604020202020204" pitchFamily="34" charset="0"/>
              </a:rPr>
              <a:t>      Li &lt; K &lt; Ca &lt; Na &lt; Mg &lt; Al &lt; Zn &lt; Fe &lt; Cd &lt; Pb &lt; H</a:t>
            </a:r>
            <a:r>
              <a:rPr lang="zh-CN" altLang="en-US" i="1" baseline="-25000" dirty="0">
                <a:latin typeface="Constantia" panose="02030602050306030303" pitchFamily="18" charset="0"/>
                <a:sym typeface="Arial" panose="020B0604020202020204" pitchFamily="34" charset="0"/>
              </a:rPr>
              <a:t>2</a:t>
            </a:r>
            <a:r>
              <a:rPr lang="zh-CN" altLang="en-US" i="1" dirty="0">
                <a:latin typeface="Constantia" panose="02030602050306030303" pitchFamily="18" charset="0"/>
                <a:sym typeface="Arial" panose="020B0604020202020204" pitchFamily="34" charset="0"/>
              </a:rPr>
              <a:t>/Pt &lt; Cu &lt; Ag &lt; Au.</a:t>
            </a:r>
            <a:endParaRPr lang="zh-CN" altLang="zh-CN" dirty="0"/>
          </a:p>
          <a:p>
            <a:pPr marL="463550" indent="-463550" eaLnBrk="1" hangingPunct="1">
              <a:buClr>
                <a:srgbClr val="7030A0"/>
              </a:buClr>
              <a:buFont typeface="Wingdings" pitchFamily="2" charset="2"/>
              <a:buChar char="v"/>
            </a:pPr>
            <a:r>
              <a:rPr lang="zh-CN" altLang="en-US" dirty="0">
                <a:latin typeface="Constantia" panose="02030602050306030303" pitchFamily="18" charset="0"/>
                <a:sym typeface="Arial" panose="020B0604020202020204" pitchFamily="34" charset="0"/>
              </a:rPr>
              <a:t>Metals higher in the series are reducing agents and lower in the series are oxidizing agents.</a:t>
            </a:r>
            <a:endParaRPr lang="en-US" altLang="zh-CN" dirty="0">
              <a:latin typeface="Constantia" panose="02030602050306030303" pitchFamily="18" charset="0"/>
              <a:sym typeface="Arial" panose="020B0604020202020204" pitchFamily="34" charset="0"/>
            </a:endParaRPr>
          </a:p>
          <a:p>
            <a:pPr marL="463550" indent="-463550" eaLnBrk="1" hangingPunct="1">
              <a:buClr>
                <a:srgbClr val="7030A0"/>
              </a:buClr>
              <a:buFont typeface="Wingdings" pitchFamily="2" charset="2"/>
              <a:buChar char="v"/>
            </a:pPr>
            <a:r>
              <a:rPr lang="zh-CN" altLang="en-US" dirty="0">
                <a:latin typeface="Constantia" panose="02030602050306030303" pitchFamily="18" charset="0"/>
                <a:sym typeface="Arial" panose="020B0604020202020204" pitchFamily="34" charset="0"/>
              </a:rPr>
              <a:t>Any metals above the series will displace hydrogen from dilute acid. </a:t>
            </a:r>
            <a:endParaRPr lang="en-US" altLang="zh-CN" dirty="0">
              <a:latin typeface="Constantia" panose="02030602050306030303" pitchFamily="18" charset="0"/>
              <a:sym typeface="Arial" panose="020B0604020202020204" pitchFamily="34" charset="0"/>
            </a:endParaRPr>
          </a:p>
          <a:p>
            <a:pPr marL="463550" indent="-463550" eaLnBrk="1" hangingPunct="1">
              <a:buClr>
                <a:srgbClr val="7030A0"/>
              </a:buClr>
              <a:buNone/>
            </a:pPr>
            <a:endParaRPr lang="en-US" altLang="zh-CN" dirty="0">
              <a:latin typeface="Constantia" panose="02030602050306030303" pitchFamily="18" charset="0"/>
              <a:sym typeface="Arial" panose="020B0604020202020204" pitchFamily="34" charset="0"/>
            </a:endParaRPr>
          </a:p>
          <a:p>
            <a:pPr marL="463550" indent="-463550" eaLnBrk="1" hangingPunct="1">
              <a:buClr>
                <a:srgbClr val="7030A0"/>
              </a:buClr>
              <a:buNone/>
            </a:pPr>
            <a:r>
              <a:rPr lang="en-US" altLang="zh-CN" dirty="0">
                <a:solidFill>
                  <a:srgbClr val="C00000"/>
                </a:solidFill>
                <a:latin typeface="Constantia" panose="02030602050306030303" pitchFamily="18" charset="0"/>
                <a:sym typeface="Arial" panose="020B0604020202020204" pitchFamily="34" charset="0"/>
              </a:rPr>
              <a:t>                                          </a:t>
            </a:r>
            <a:r>
              <a:rPr lang="zh-CN" altLang="en-US" dirty="0">
                <a:solidFill>
                  <a:srgbClr val="C00000"/>
                </a:solidFill>
                <a:latin typeface="Constantia" panose="02030602050306030303" pitchFamily="18" charset="0"/>
                <a:sym typeface="Arial" panose="020B0604020202020204" pitchFamily="34" charset="0"/>
              </a:rPr>
              <a:t>Ex: Na +H</a:t>
            </a:r>
            <a:r>
              <a:rPr lang="zh-CN" altLang="en-US" baseline="-25000" dirty="0">
                <a:solidFill>
                  <a:srgbClr val="C00000"/>
                </a:solidFill>
                <a:latin typeface="Constantia" panose="02030602050306030303" pitchFamily="18" charset="0"/>
                <a:sym typeface="Arial" panose="020B0604020202020204" pitchFamily="34" charset="0"/>
              </a:rPr>
              <a:t>2</a:t>
            </a:r>
            <a:r>
              <a:rPr lang="zh-CN" altLang="en-US" dirty="0">
                <a:solidFill>
                  <a:srgbClr val="C00000"/>
                </a:solidFill>
                <a:latin typeface="Constantia" panose="02030602050306030303" pitchFamily="18" charset="0"/>
                <a:sym typeface="Arial" panose="020B0604020202020204" pitchFamily="34" charset="0"/>
              </a:rPr>
              <a:t>O⟶NaOH+1/2H</a:t>
            </a:r>
            <a:r>
              <a:rPr lang="zh-CN" altLang="en-US" baseline="-25000" dirty="0">
                <a:solidFill>
                  <a:srgbClr val="C00000"/>
                </a:solidFill>
                <a:latin typeface="Constantia" panose="02030602050306030303" pitchFamily="18" charset="0"/>
                <a:sym typeface="Arial" panose="020B0604020202020204" pitchFamily="34" charset="0"/>
              </a:rPr>
              <a:t>2</a:t>
            </a:r>
            <a:endParaRPr lang="en-US" altLang="zh-CN" baseline="-25000" dirty="0">
              <a:solidFill>
                <a:srgbClr val="C00000"/>
              </a:solidFill>
              <a:latin typeface="Constantia" panose="02030602050306030303" pitchFamily="18" charset="0"/>
              <a:sym typeface="Arial" panose="020B0604020202020204" pitchFamily="34" charset="0"/>
            </a:endParaRPr>
          </a:p>
          <a:p>
            <a:pPr marL="463550" indent="-463550" eaLnBrk="1" hangingPunct="1">
              <a:buClr>
                <a:srgbClr val="7030A0"/>
              </a:buClr>
              <a:buNone/>
            </a:pPr>
            <a:endParaRPr lang="zh-CN" altLang="zh-CN" dirty="0"/>
          </a:p>
          <a:p>
            <a:pPr marL="463550" indent="-463550" eaLnBrk="1" hangingPunct="1">
              <a:buClr>
                <a:srgbClr val="7030A0"/>
              </a:buClr>
              <a:buFont typeface="Wingdings" pitchFamily="2" charset="2"/>
              <a:buChar char="v"/>
            </a:pPr>
            <a:r>
              <a:rPr lang="zh-CN" altLang="en-US" dirty="0">
                <a:latin typeface="Constantia" panose="02030602050306030303" pitchFamily="18" charset="0"/>
                <a:sym typeface="Arial" panose="020B0604020202020204" pitchFamily="34" charset="0"/>
              </a:rPr>
              <a:t>Any metal ion below the hydrogen will reduce by the  hydrogen.</a:t>
            </a:r>
            <a:endParaRPr lang="zh-CN" altLang="zh-CN" dirty="0"/>
          </a:p>
        </p:txBody>
      </p:sp>
    </p:spTree>
    <p:extLst>
      <p:ext uri="{BB962C8B-B14F-4D97-AF65-F5344CB8AC3E}">
        <p14:creationId xmlns:p14="http://schemas.microsoft.com/office/powerpoint/2010/main" val="15323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52400"/>
            <a:ext cx="7543800" cy="6494085"/>
          </a:xfrm>
          <a:prstGeom prst="rect">
            <a:avLst/>
          </a:prstGeom>
        </p:spPr>
        <p:txBody>
          <a:bodyPr wrap="square">
            <a:spAutoFit/>
          </a:bodyPr>
          <a:lstStyle/>
          <a:p>
            <a:pPr algn="ctr"/>
            <a:r>
              <a:rPr lang="zh-CN" altLang="en-US" sz="3200" b="1" dirty="0">
                <a:solidFill>
                  <a:srgbClr val="C00000"/>
                </a:solidFill>
                <a:latin typeface="Times New Roman" pitchFamily="18" charset="0"/>
                <a:cs typeface="Times New Roman" pitchFamily="18" charset="0"/>
                <a:sym typeface="Arial" panose="020B0604020202020204" pitchFamily="34" charset="0"/>
              </a:rPr>
              <a:t>Single electrode potential</a:t>
            </a:r>
            <a:endParaRPr lang="zh-CN" altLang="zh-CN" sz="3200" dirty="0">
              <a:solidFill>
                <a:srgbClr val="C00000"/>
              </a:solidFill>
              <a:latin typeface="Times New Roman" pitchFamily="18" charset="0"/>
              <a:cs typeface="Times New Roman" pitchFamily="18" charset="0"/>
            </a:endParaRPr>
          </a:p>
          <a:p>
            <a:pPr marL="457200" indent="-457200" algn="just">
              <a:buClr>
                <a:srgbClr val="C00000"/>
              </a:buClr>
              <a:buFont typeface="Wingdings" pitchFamily="2" charset="2"/>
              <a:buChar char="v"/>
            </a:pPr>
            <a:r>
              <a:rPr lang="en-US" sz="2400" dirty="0">
                <a:latin typeface="Times New Roman" pitchFamily="18" charset="0"/>
                <a:cs typeface="Times New Roman" pitchFamily="18" charset="0"/>
              </a:rPr>
              <a:t>Single electrode potential is defined as the potential generated when the metal is dipped in the solution consisting of its own ions, at the interphase between solution and metal. </a:t>
            </a:r>
          </a:p>
          <a:p>
            <a:pPr marL="457200" indent="-457200" algn="just">
              <a:buClr>
                <a:srgbClr val="C00000"/>
              </a:buClr>
              <a:buFont typeface="Wingdings" pitchFamily="2" charset="2"/>
              <a:buChar char="v"/>
            </a:pPr>
            <a:r>
              <a:rPr lang="en-US" sz="2400" dirty="0">
                <a:latin typeface="Times New Roman" pitchFamily="18" charset="0"/>
                <a:cs typeface="Times New Roman" pitchFamily="18" charset="0"/>
              </a:rPr>
              <a:t>Apparently, it is not possible to determine the single electrode potential because the half-cell reactions do not occur independently.</a:t>
            </a:r>
          </a:p>
          <a:p>
            <a:pPr marL="457200" indent="-457200" algn="just"/>
            <a:r>
              <a:rPr lang="zh-CN" altLang="en-US" sz="2400" dirty="0">
                <a:latin typeface="Times New Roman" pitchFamily="18" charset="0"/>
                <a:cs typeface="Times New Roman" pitchFamily="18" charset="0"/>
                <a:sym typeface="Arial" panose="020B0604020202020204" pitchFamily="34" charset="0"/>
              </a:rPr>
              <a:t> </a:t>
            </a:r>
            <a:r>
              <a:rPr lang="en-US" altLang="zh-CN" sz="2400" dirty="0">
                <a:latin typeface="Times New Roman" pitchFamily="18" charset="0"/>
                <a:cs typeface="Times New Roman" pitchFamily="18" charset="0"/>
                <a:sym typeface="Arial" panose="020B0604020202020204" pitchFamily="34" charset="0"/>
              </a:rPr>
              <a:t>					</a:t>
            </a:r>
            <a:r>
              <a:rPr lang="zh-CN" altLang="en-US" sz="2400" dirty="0">
                <a:latin typeface="Times New Roman" pitchFamily="18" charset="0"/>
                <a:cs typeface="Times New Roman" pitchFamily="18" charset="0"/>
                <a:sym typeface="Arial" panose="020B0604020202020204" pitchFamily="34" charset="0"/>
              </a:rPr>
              <a:t>Zn | ZnSo</a:t>
            </a:r>
            <a:r>
              <a:rPr lang="zh-CN" altLang="en-US" sz="2400" baseline="-25000" dirty="0">
                <a:latin typeface="Times New Roman" pitchFamily="18" charset="0"/>
                <a:cs typeface="Times New Roman" pitchFamily="18" charset="0"/>
                <a:sym typeface="Arial" panose="020B0604020202020204" pitchFamily="34" charset="0"/>
              </a:rPr>
              <a:t>4 </a:t>
            </a:r>
            <a:r>
              <a:rPr lang="zh-CN" altLang="en-US" sz="2400" dirty="0">
                <a:latin typeface="Times New Roman" pitchFamily="18" charset="0"/>
                <a:cs typeface="Times New Roman" pitchFamily="18" charset="0"/>
                <a:sym typeface="Arial" panose="020B0604020202020204" pitchFamily="34" charset="0"/>
              </a:rPr>
              <a:t>|| CuSo</a:t>
            </a:r>
            <a:r>
              <a:rPr lang="zh-CN" altLang="en-US" sz="2400" baseline="-25000" dirty="0">
                <a:latin typeface="Times New Roman" pitchFamily="18" charset="0"/>
                <a:cs typeface="Times New Roman" pitchFamily="18" charset="0"/>
                <a:sym typeface="Arial" panose="020B0604020202020204" pitchFamily="34" charset="0"/>
              </a:rPr>
              <a:t>4  </a:t>
            </a:r>
            <a:r>
              <a:rPr lang="zh-CN" altLang="en-US" sz="2400" dirty="0">
                <a:latin typeface="Times New Roman" pitchFamily="18" charset="0"/>
                <a:cs typeface="Times New Roman" pitchFamily="18" charset="0"/>
                <a:sym typeface="Arial" panose="020B0604020202020204" pitchFamily="34" charset="0"/>
              </a:rPr>
              <a:t>| Cu </a:t>
            </a:r>
            <a:endParaRPr lang="zh-CN" altLang="zh-CN" sz="2400" dirty="0">
              <a:latin typeface="Times New Roman" pitchFamily="18" charset="0"/>
              <a:cs typeface="Times New Roman" pitchFamily="18" charset="0"/>
            </a:endParaRPr>
          </a:p>
          <a:p>
            <a:pPr marL="457200" indent="-457200" algn="just">
              <a:spcBef>
                <a:spcPct val="0"/>
              </a:spcBef>
            </a:pPr>
            <a:r>
              <a:rPr lang="zh-CN" altLang="en-US" sz="2400" dirty="0">
                <a:latin typeface="Times New Roman" pitchFamily="18" charset="0"/>
                <a:cs typeface="Times New Roman" pitchFamily="18" charset="0"/>
                <a:sym typeface="Arial" panose="020B0604020202020204" pitchFamily="34" charset="0"/>
              </a:rPr>
              <a:t>                                  </a:t>
            </a:r>
            <a:r>
              <a:rPr lang="en-US" altLang="zh-CN" sz="2400" dirty="0">
                <a:latin typeface="Times New Roman" pitchFamily="18" charset="0"/>
                <a:cs typeface="Times New Roman" pitchFamily="18" charset="0"/>
                <a:sym typeface="Arial" panose="020B0604020202020204" pitchFamily="34" charset="0"/>
              </a:rPr>
              <a:t>  </a:t>
            </a:r>
            <a:r>
              <a:rPr lang="zh-CN" altLang="en-US" sz="2400" dirty="0">
                <a:latin typeface="Times New Roman" pitchFamily="18" charset="0"/>
                <a:cs typeface="Times New Roman" pitchFamily="18" charset="0"/>
                <a:sym typeface="Arial" panose="020B0604020202020204" pitchFamily="34" charset="0"/>
              </a:rPr>
              <a:t>(Single electrode )   (Single electrode) </a:t>
            </a:r>
            <a:endParaRPr lang="zh-CN" altLang="zh-CN" sz="2400" dirty="0">
              <a:latin typeface="Times New Roman" pitchFamily="18" charset="0"/>
              <a:cs typeface="Times New Roman" pitchFamily="18" charset="0"/>
            </a:endParaRPr>
          </a:p>
          <a:p>
            <a:pPr marL="457200" indent="-457200" algn="just">
              <a:buClr>
                <a:srgbClr val="C0000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However, in practices it is not possible to calculate single electrode potentials. Because single electrode potentials depends on concentration of ions and temperature. However, these are changing during the cell reaction.</a:t>
            </a:r>
            <a:endParaRPr lang="en-US" altLang="zh-CN" sz="2400" dirty="0">
              <a:latin typeface="Times New Roman" pitchFamily="18" charset="0"/>
              <a:cs typeface="Times New Roman" pitchFamily="18" charset="0"/>
              <a:sym typeface="Arial" panose="020B0604020202020204" pitchFamily="34" charset="0"/>
            </a:endParaRPr>
          </a:p>
          <a:p>
            <a:pPr marL="457200" indent="-457200" algn="just">
              <a:buClr>
                <a:srgbClr val="C0000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The single electrode potential is measured by combining the half-cell with standard electrode.</a:t>
            </a:r>
            <a:endParaRPr lang="zh-CN" altLang="zh-CN" sz="2400" dirty="0">
              <a:latin typeface="Times New Roman" pitchFamily="18" charset="0"/>
              <a:cs typeface="Times New Roman" pitchFamily="18" charset="0"/>
            </a:endParaRPr>
          </a:p>
        </p:txBody>
      </p:sp>
      <p:pic>
        <p:nvPicPr>
          <p:cNvPr id="1026" name="Picture 2" descr="Understanding electrode potentials - Crunch Chem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143000"/>
            <a:ext cx="476085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8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64226"/>
            <a:ext cx="12420600" cy="5816977"/>
          </a:xfrm>
          <a:prstGeom prst="rect">
            <a:avLst/>
          </a:prstGeom>
        </p:spPr>
        <p:txBody>
          <a:bodyPr wrap="square">
            <a:spAutoFit/>
          </a:bodyPr>
          <a:lstStyle/>
          <a:p>
            <a:pPr algn="just"/>
            <a:r>
              <a:rPr lang="en-US" altLang="en-US" sz="2400" dirty="0">
                <a:latin typeface="Times New Roman" pitchFamily="18" charset="0"/>
                <a:cs typeface="Times New Roman" pitchFamily="18" charset="0"/>
              </a:rPr>
              <a:t>Electrodes whose potentials are known and by which we can calculate potential of other unknown electrodes are Reference electrode. These are classified into: </a:t>
            </a:r>
          </a:p>
          <a:p>
            <a:pPr algn="just"/>
            <a:r>
              <a:rPr lang="en-US" altLang="en-US" sz="2400" b="1" dirty="0">
                <a:solidFill>
                  <a:srgbClr val="002060"/>
                </a:solidFill>
                <a:latin typeface="Times New Roman" pitchFamily="18" charset="0"/>
                <a:cs typeface="Times New Roman" pitchFamily="18" charset="0"/>
              </a:rPr>
              <a:t>Primary reference electrode:- </a:t>
            </a:r>
            <a:r>
              <a:rPr lang="en-US" altLang="en-US" sz="2400" dirty="0">
                <a:latin typeface="Times New Roman" pitchFamily="18" charset="0"/>
                <a:cs typeface="Times New Roman" pitchFamily="18" charset="0"/>
              </a:rPr>
              <a:t>Standard hydrogen electrode (SHE) is primary reference electrode, which is used to calculate potentials of all other electrodes. Standard hydrogen electrode potentials have been taken as zero at all temperature.</a:t>
            </a:r>
          </a:p>
          <a:p>
            <a:pPr algn="just"/>
            <a:r>
              <a:rPr lang="en-US" altLang="en-US" sz="2400" b="1" dirty="0">
                <a:solidFill>
                  <a:srgbClr val="002060"/>
                </a:solidFill>
                <a:latin typeface="Times New Roman" pitchFamily="18" charset="0"/>
                <a:cs typeface="Times New Roman" pitchFamily="18" charset="0"/>
              </a:rPr>
              <a:t>Secondary  reference electrodes:- </a:t>
            </a:r>
            <a:r>
              <a:rPr lang="en-US" altLang="en-US" sz="2400" dirty="0">
                <a:latin typeface="Times New Roman" pitchFamily="18" charset="0"/>
                <a:cs typeface="Times New Roman" pitchFamily="18" charset="0"/>
              </a:rPr>
              <a:t>Reference electrodes whose potential is determine with help of standard hydrogen  electrodes are called secondary standard electrodes. Potentials of secondary reference electrodes are not equal to zero.</a:t>
            </a:r>
          </a:p>
          <a:p>
            <a:pPr algn="just"/>
            <a:r>
              <a:rPr lang="en-US" altLang="en-US" sz="2400" dirty="0">
                <a:latin typeface="Times New Roman" pitchFamily="18" charset="0"/>
                <a:cs typeface="Times New Roman" pitchFamily="18" charset="0"/>
              </a:rPr>
              <a:t>Ex:- Calomel electrode ,Quinhydrone electrode ,Glass electrode.</a:t>
            </a:r>
          </a:p>
          <a:p>
            <a:pPr algn="just"/>
            <a:endParaRPr lang="en-US" altLang="en-US" sz="2400" dirty="0">
              <a:latin typeface="Times New Roman" pitchFamily="18" charset="0"/>
              <a:cs typeface="Times New Roman" pitchFamily="18" charset="0"/>
            </a:endParaRPr>
          </a:p>
          <a:p>
            <a:pPr algn="just"/>
            <a:r>
              <a:rPr lang="en-US" altLang="en-US" sz="2400" b="1" dirty="0">
                <a:solidFill>
                  <a:srgbClr val="E020BB"/>
                </a:solidFill>
                <a:latin typeface="Times New Roman" pitchFamily="18" charset="0"/>
                <a:cs typeface="Times New Roman" pitchFamily="18" charset="0"/>
              </a:rPr>
              <a:t>Classification of electrodes :</a:t>
            </a:r>
            <a:endParaRPr lang="en-US" altLang="en-US" sz="2400" dirty="0">
              <a:latin typeface="Times New Roman" pitchFamily="18" charset="0"/>
              <a:cs typeface="Times New Roman" pitchFamily="18" charset="0"/>
            </a:endParaRPr>
          </a:p>
          <a:p>
            <a:pPr marL="2743200" lvl="5" indent="-457200" algn="just">
              <a:lnSpc>
                <a:spcPct val="150000"/>
              </a:lnSpc>
              <a:buClr>
                <a:srgbClr val="000000"/>
              </a:buClr>
              <a:buFont typeface="+mj-lt"/>
              <a:buAutoNum type="arabicPeriod"/>
            </a:pPr>
            <a:r>
              <a:rPr lang="en-US" altLang="en-US" sz="2400" b="1" dirty="0">
                <a:solidFill>
                  <a:srgbClr val="002060"/>
                </a:solidFill>
                <a:latin typeface="Times New Roman" pitchFamily="18" charset="0"/>
                <a:cs typeface="Times New Roman" pitchFamily="18" charset="0"/>
              </a:rPr>
              <a:t>Metal-metal insoluble salt electrode(Calomel electrode)</a:t>
            </a:r>
          </a:p>
          <a:p>
            <a:pPr marL="2743200" lvl="5" indent="-457200" algn="just">
              <a:lnSpc>
                <a:spcPct val="150000"/>
              </a:lnSpc>
              <a:buClr>
                <a:srgbClr val="000000"/>
              </a:buClr>
              <a:buFont typeface="+mj-lt"/>
              <a:buAutoNum type="arabicPeriod"/>
            </a:pPr>
            <a:r>
              <a:rPr lang="en-US" altLang="en-US" sz="2400" b="1" dirty="0">
                <a:solidFill>
                  <a:srgbClr val="002060"/>
                </a:solidFill>
                <a:latin typeface="Times New Roman" pitchFamily="18" charset="0"/>
                <a:cs typeface="Times New Roman" pitchFamily="18" charset="0"/>
              </a:rPr>
              <a:t>Redox electrode(Quinhydrone electrode)</a:t>
            </a:r>
          </a:p>
          <a:p>
            <a:pPr marL="2743200" lvl="5" indent="-457200" algn="just">
              <a:lnSpc>
                <a:spcPct val="150000"/>
              </a:lnSpc>
              <a:buClr>
                <a:srgbClr val="000000"/>
              </a:buClr>
              <a:buFont typeface="+mj-lt"/>
              <a:buAutoNum type="arabicPeriod"/>
            </a:pPr>
            <a:r>
              <a:rPr lang="en-US" altLang="en-US" sz="2400" b="1" dirty="0">
                <a:solidFill>
                  <a:srgbClr val="002060"/>
                </a:solidFill>
                <a:latin typeface="Times New Roman" pitchFamily="18" charset="0"/>
                <a:cs typeface="Times New Roman" pitchFamily="18" charset="0"/>
              </a:rPr>
              <a:t>Ion selective Electrode(Glass electrode).</a:t>
            </a:r>
          </a:p>
        </p:txBody>
      </p:sp>
      <p:sp>
        <p:nvSpPr>
          <p:cNvPr id="3" name="Rectangle 2"/>
          <p:cNvSpPr/>
          <p:nvPr/>
        </p:nvSpPr>
        <p:spPr>
          <a:xfrm>
            <a:off x="3200400" y="152400"/>
            <a:ext cx="6383029" cy="584775"/>
          </a:xfrm>
          <a:prstGeom prst="rect">
            <a:avLst/>
          </a:prstGeom>
        </p:spPr>
        <p:txBody>
          <a:bodyPr wrap="none">
            <a:spAutoFit/>
          </a:bodyPr>
          <a:lstStyle/>
          <a:p>
            <a:r>
              <a:rPr lang="en-US" altLang="en-US" sz="3200" b="1" dirty="0">
                <a:solidFill>
                  <a:srgbClr val="C00000"/>
                </a:solidFill>
                <a:latin typeface="Times New Roman" pitchFamily="18" charset="0"/>
                <a:cs typeface="Times New Roman" pitchFamily="18" charset="0"/>
              </a:rPr>
              <a:t>Reference (or) Standard Electrodes</a:t>
            </a:r>
            <a:endParaRPr lang="en-US" altLang="en-US" sz="32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00679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061621"/>
            <a:ext cx="12039600" cy="5262979"/>
          </a:xfrm>
          <a:prstGeom prst="rect">
            <a:avLst/>
          </a:prstGeom>
        </p:spPr>
        <p:txBody>
          <a:bodyPr wrap="square">
            <a:spAutoFit/>
          </a:bodyPr>
          <a:lstStyle/>
          <a:p>
            <a:pPr marL="631825" indent="-631825" algn="just">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Calomel electrode is commonly used as secondary reference electrode for potential measurements.</a:t>
            </a:r>
            <a:endParaRPr lang="en-US" altLang="zh-CN" sz="2400" dirty="0">
              <a:latin typeface="Times New Roman" pitchFamily="18" charset="0"/>
              <a:cs typeface="Times New Roman" pitchFamily="18" charset="0"/>
              <a:sym typeface="Arial" panose="020B0604020202020204" pitchFamily="34" charset="0"/>
            </a:endParaRPr>
          </a:p>
          <a:p>
            <a:pPr marL="631825" indent="-631825" algn="just">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SCE consists of a metal, an insoluble salt of th</a:t>
            </a:r>
            <a:r>
              <a:rPr lang="en-US" altLang="zh-CN" sz="2400" dirty="0">
                <a:latin typeface="Times New Roman" pitchFamily="18" charset="0"/>
                <a:cs typeface="Times New Roman" pitchFamily="18" charset="0"/>
                <a:sym typeface="Arial" panose="020B0604020202020204" pitchFamily="34" charset="0"/>
              </a:rPr>
              <a:t>at</a:t>
            </a:r>
            <a:r>
              <a:rPr lang="zh-CN" altLang="en-US" sz="2400" dirty="0">
                <a:latin typeface="Times New Roman" pitchFamily="18" charset="0"/>
                <a:cs typeface="Times New Roman" pitchFamily="18" charset="0"/>
                <a:sym typeface="Arial" panose="020B0604020202020204" pitchFamily="34" charset="0"/>
              </a:rPr>
              <a:t> metal </a:t>
            </a:r>
            <a:r>
              <a:rPr lang="en-US" altLang="zh-CN" sz="2400" dirty="0">
                <a:latin typeface="Times New Roman" pitchFamily="18" charset="0"/>
                <a:cs typeface="Times New Roman" pitchFamily="18" charset="0"/>
                <a:sym typeface="Arial" panose="020B0604020202020204" pitchFamily="34" charset="0"/>
              </a:rPr>
              <a:t>and</a:t>
            </a:r>
            <a:r>
              <a:rPr lang="zh-CN" altLang="en-US" sz="2400" dirty="0">
                <a:latin typeface="Times New Roman" pitchFamily="18" charset="0"/>
                <a:cs typeface="Times New Roman" pitchFamily="18" charset="0"/>
                <a:sym typeface="Arial" panose="020B0604020202020204" pitchFamily="34" charset="0"/>
              </a:rPr>
              <a:t> a solution of a soluble salt with common  anion </a:t>
            </a:r>
            <a:r>
              <a:rPr lang="en-US" altLang="zh-CN" sz="2400" b="1" dirty="0">
                <a:solidFill>
                  <a:srgbClr val="002060"/>
                </a:solidFill>
                <a:latin typeface="Times New Roman" pitchFamily="18" charset="0"/>
                <a:cs typeface="Times New Roman" pitchFamily="18" charset="0"/>
                <a:sym typeface="Arial" panose="020B0604020202020204" pitchFamily="34" charset="0"/>
              </a:rPr>
              <a:t>(</a:t>
            </a:r>
            <a:r>
              <a:rPr lang="zh-CN" altLang="en-US" sz="2400" b="1" dirty="0">
                <a:solidFill>
                  <a:srgbClr val="002060"/>
                </a:solidFill>
                <a:latin typeface="Times New Roman" pitchFamily="18" charset="0"/>
                <a:cs typeface="Times New Roman" pitchFamily="18" charset="0"/>
                <a:sym typeface="Arial" panose="020B0604020202020204" pitchFamily="34" charset="0"/>
              </a:rPr>
              <a:t>Metal – Metal insoluble salt electrode</a:t>
            </a:r>
            <a:r>
              <a:rPr lang="en-US" altLang="zh-CN" sz="2400" b="1" dirty="0">
                <a:solidFill>
                  <a:srgbClr val="002060"/>
                </a:solidFill>
                <a:latin typeface="Times New Roman" pitchFamily="18" charset="0"/>
                <a:cs typeface="Times New Roman" pitchFamily="18" charset="0"/>
                <a:sym typeface="Arial" panose="020B0604020202020204" pitchFamily="34" charset="0"/>
              </a:rPr>
              <a:t>).</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It consists of a glass vessel having a bent side tube.</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Pure mercury is placed at the bottom of the tube, which is covered with a paste of mercury- mercurous chloride (Hg &amp;Hg</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Cl</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that is calomel.</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The remaining portion of the cell is filled with a solution of normal (1 N) or saturated Potassium chloride.</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A platinum wire sealed into a glass tube is dipped into a mercury layer and is used to provide external electrical contact.</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The side tube is used for making electrical contact with a salt bridge.</a:t>
            </a:r>
          </a:p>
          <a:p>
            <a:pPr marL="631825" indent="-631825" algn="just">
              <a:buClr>
                <a:srgbClr val="7030A0"/>
              </a:buClr>
              <a:buFont typeface="Wingdings" pitchFamily="2" charset="2"/>
              <a:buChar char="v"/>
            </a:pPr>
            <a:r>
              <a:rPr lang="en-US" sz="2400" dirty="0">
                <a:latin typeface="Times New Roman" pitchFamily="18" charset="0"/>
                <a:cs typeface="Times New Roman" pitchFamily="18" charset="0"/>
              </a:rPr>
              <a:t>The calomel electrode can act as an anode or cathode depending on the nature of another electrode of the cell.</a:t>
            </a:r>
            <a:endParaRPr lang="zh-CN" altLang="zh-CN" sz="2400" b="1" dirty="0">
              <a:solidFill>
                <a:srgbClr val="002060"/>
              </a:solidFill>
              <a:latin typeface="Times New Roman" pitchFamily="18" charset="0"/>
              <a:cs typeface="Times New Roman" pitchFamily="18" charset="0"/>
            </a:endParaRPr>
          </a:p>
        </p:txBody>
      </p:sp>
      <p:sp>
        <p:nvSpPr>
          <p:cNvPr id="3" name="TextBox 2"/>
          <p:cNvSpPr txBox="1"/>
          <p:nvPr/>
        </p:nvSpPr>
        <p:spPr>
          <a:xfrm>
            <a:off x="3657600" y="381000"/>
            <a:ext cx="5654048" cy="523220"/>
          </a:xfrm>
          <a:prstGeom prst="rect">
            <a:avLst/>
          </a:prstGeom>
          <a:noFill/>
        </p:spPr>
        <p:txBody>
          <a:bodyPr wrap="none" rtlCol="0">
            <a:spAutoFit/>
          </a:bodyPr>
          <a:lstStyle/>
          <a:p>
            <a:pPr algn="ctr"/>
            <a:r>
              <a:rPr lang="en-US" sz="2800" b="1" dirty="0">
                <a:solidFill>
                  <a:srgbClr val="C00000"/>
                </a:solidFill>
                <a:latin typeface="Times New Roman" pitchFamily="18" charset="0"/>
                <a:cs typeface="Times New Roman" pitchFamily="18" charset="0"/>
              </a:rPr>
              <a:t>Saturated Calomel Electrode (SCE)</a:t>
            </a:r>
          </a:p>
        </p:txBody>
      </p:sp>
    </p:spTree>
    <p:extLst>
      <p:ext uri="{BB962C8B-B14F-4D97-AF65-F5344CB8AC3E}">
        <p14:creationId xmlns:p14="http://schemas.microsoft.com/office/powerpoint/2010/main" val="3525684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230832"/>
            <a:ext cx="12624692" cy="6897795"/>
            <a:chOff x="0" y="-230832"/>
            <a:chExt cx="12624692" cy="6897795"/>
          </a:xfrm>
        </p:grpSpPr>
        <p:sp>
          <p:nvSpPr>
            <p:cNvPr id="2" name="Rectangle 2"/>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400">
                <a:latin typeface="Times New Roman" pitchFamily="18" charset="0"/>
                <a:cs typeface="Times New Roman" pitchFamily="18" charset="0"/>
              </a:endParaRPr>
            </a:p>
          </p:txBody>
        </p:sp>
        <p:sp>
          <p:nvSpPr>
            <p:cNvPr id="5" name="Rectangle 5"/>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400">
                <a:latin typeface="Times New Roman" pitchFamily="18" charset="0"/>
                <a:cs typeface="Times New Roman" pitchFamily="18" charset="0"/>
              </a:endParaRPr>
            </a:p>
          </p:txBody>
        </p:sp>
        <p:sp>
          <p:nvSpPr>
            <p:cNvPr id="7" name="Rectangle 6"/>
            <p:cNvSpPr/>
            <p:nvPr/>
          </p:nvSpPr>
          <p:spPr>
            <a:xfrm>
              <a:off x="2286000" y="1981200"/>
              <a:ext cx="3716082" cy="461665"/>
            </a:xfrm>
            <a:prstGeom prst="rect">
              <a:avLst/>
            </a:prstGeom>
          </p:spPr>
          <p:txBody>
            <a:bodyPr wrap="none">
              <a:spAutoFit/>
            </a:bodyPr>
            <a:lstStyle/>
            <a:p>
              <a:pPr algn="ctr"/>
              <a:r>
                <a:rPr lang="en-US" altLang="en-US" sz="2400" b="1" dirty="0">
                  <a:solidFill>
                    <a:srgbClr val="0000FF"/>
                  </a:solidFill>
                  <a:latin typeface="Times New Roman" pitchFamily="18" charset="0"/>
                  <a:cs typeface="Times New Roman" pitchFamily="18" charset="0"/>
                </a:rPr>
                <a:t>Hg</a:t>
              </a:r>
              <a:r>
                <a:rPr lang="en-US" altLang="en-US" sz="2400" b="1" baseline="-30000" dirty="0">
                  <a:solidFill>
                    <a:srgbClr val="0000FF"/>
                  </a:solidFill>
                  <a:latin typeface="Times New Roman" pitchFamily="18" charset="0"/>
                  <a:cs typeface="Times New Roman" pitchFamily="18" charset="0"/>
                </a:rPr>
                <a:t>2</a:t>
              </a:r>
              <a:r>
                <a:rPr lang="en-US" altLang="en-US" sz="2400" b="1" dirty="0">
                  <a:solidFill>
                    <a:srgbClr val="0000FF"/>
                  </a:solidFill>
                  <a:latin typeface="Times New Roman" pitchFamily="18" charset="0"/>
                  <a:cs typeface="Times New Roman" pitchFamily="18" charset="0"/>
                </a:rPr>
                <a:t>Cl</a:t>
              </a:r>
              <a:r>
                <a:rPr lang="en-US" altLang="en-US" sz="2400" b="1" baseline="-30000" dirty="0">
                  <a:solidFill>
                    <a:srgbClr val="0000FF"/>
                  </a:solidFill>
                  <a:latin typeface="Times New Roman" pitchFamily="18" charset="0"/>
                  <a:cs typeface="Times New Roman" pitchFamily="18" charset="0"/>
                </a:rPr>
                <a:t>2</a:t>
              </a:r>
              <a:r>
                <a:rPr lang="en-US" altLang="en-US" sz="2400" b="1" dirty="0">
                  <a:solidFill>
                    <a:srgbClr val="0000FF"/>
                  </a:solidFill>
                  <a:latin typeface="Times New Roman" pitchFamily="18" charset="0"/>
                  <a:cs typeface="Times New Roman" pitchFamily="18" charset="0"/>
                </a:rPr>
                <a:t> + 2e</a:t>
              </a:r>
              <a:r>
                <a:rPr lang="en-US" altLang="en-US" sz="2400" b="1" baseline="30000" dirty="0">
                  <a:solidFill>
                    <a:srgbClr val="0000FF"/>
                  </a:solidFill>
                  <a:latin typeface="Times New Roman" pitchFamily="18" charset="0"/>
                  <a:cs typeface="Times New Roman" pitchFamily="18" charset="0"/>
                </a:rPr>
                <a:t>-</a:t>
              </a:r>
              <a:r>
                <a:rPr lang="en-US" altLang="en-US" sz="2400" b="1" dirty="0">
                  <a:solidFill>
                    <a:srgbClr val="0000FF"/>
                  </a:solidFill>
                  <a:latin typeface="Times New Roman" pitchFamily="18" charset="0"/>
                  <a:cs typeface="Times New Roman" pitchFamily="18" charset="0"/>
                </a:rPr>
                <a:t> </a:t>
              </a:r>
              <a:r>
                <a:rPr lang="en-US" altLang="en-US" sz="2400" b="1" dirty="0">
                  <a:solidFill>
                    <a:srgbClr val="0000FF"/>
                  </a:solidFill>
                  <a:latin typeface="Times New Roman" pitchFamily="18" charset="0"/>
                  <a:cs typeface="Times New Roman" pitchFamily="18" charset="0"/>
                  <a:sym typeface="Wingdings" panose="05000000000000000000" pitchFamily="2" charset="2"/>
                </a:rPr>
                <a:t></a:t>
              </a:r>
              <a:r>
                <a:rPr lang="en-US" altLang="en-US" sz="2400" b="1" dirty="0">
                  <a:solidFill>
                    <a:srgbClr val="0000FF"/>
                  </a:solidFill>
                  <a:latin typeface="Times New Roman" pitchFamily="18" charset="0"/>
                  <a:cs typeface="Times New Roman" pitchFamily="18" charset="0"/>
                </a:rPr>
                <a:t> 2Hg + 2 Cl</a:t>
              </a:r>
              <a:r>
                <a:rPr lang="en-US" altLang="en-US" sz="2400" b="1" baseline="30000" dirty="0">
                  <a:solidFill>
                    <a:srgbClr val="0000FF"/>
                  </a:solidFill>
                  <a:latin typeface="Times New Roman" pitchFamily="18" charset="0"/>
                  <a:cs typeface="Times New Roman" pitchFamily="18" charset="0"/>
                  <a:sym typeface="Wingdings" panose="05000000000000000000" pitchFamily="2" charset="2"/>
                </a:rPr>
                <a:t>-</a:t>
              </a:r>
              <a:endParaRPr lang="en-US" altLang="en-US" sz="2400" dirty="0">
                <a:solidFill>
                  <a:srgbClr val="0000FF"/>
                </a:solidFill>
                <a:latin typeface="Times New Roman" pitchFamily="18" charset="0"/>
                <a:cs typeface="Times New Roman" pitchFamily="18" charset="0"/>
              </a:endParaRPr>
            </a:p>
          </p:txBody>
        </p:sp>
        <p:sp>
          <p:nvSpPr>
            <p:cNvPr id="8" name="TextBox 7"/>
            <p:cNvSpPr txBox="1"/>
            <p:nvPr/>
          </p:nvSpPr>
          <p:spPr>
            <a:xfrm>
              <a:off x="152400" y="304800"/>
              <a:ext cx="7938392" cy="830997"/>
            </a:xfrm>
            <a:prstGeom prst="rect">
              <a:avLst/>
            </a:prstGeom>
            <a:noFill/>
          </p:spPr>
          <p:txBody>
            <a:bodyPr wrap="none" rtlCol="0">
              <a:spAutoFit/>
            </a:bodyPr>
            <a:lstStyle/>
            <a:p>
              <a:pPr marL="285750" indent="-285750">
                <a:buClr>
                  <a:srgbClr val="7030A0"/>
                </a:buClr>
                <a:buFont typeface="Wingdings" pitchFamily="2" charset="2"/>
                <a:buChar char="v"/>
              </a:pPr>
              <a:r>
                <a:rPr lang="en-US" sz="2400" dirty="0">
                  <a:latin typeface="Times New Roman" pitchFamily="18" charset="0"/>
                  <a:cs typeface="Times New Roman" pitchFamily="18" charset="0"/>
                </a:rPr>
                <a:t>If Calomel electrode acts as anode, the electrode reaction is :</a:t>
              </a:r>
            </a:p>
            <a:p>
              <a:pPr marL="285750" indent="-285750">
                <a:buClr>
                  <a:srgbClr val="7030A0"/>
                </a:buClr>
                <a:buFont typeface="Wingdings" pitchFamily="2" charset="2"/>
                <a:buChar char="v"/>
              </a:pPr>
              <a:endParaRPr lang="en-US" sz="2400" dirty="0">
                <a:latin typeface="Times New Roman" pitchFamily="18" charset="0"/>
                <a:cs typeface="Times New Roman" pitchFamily="18" charset="0"/>
              </a:endParaRPr>
            </a:p>
          </p:txBody>
        </p:sp>
        <p:sp>
          <p:nvSpPr>
            <p:cNvPr id="9" name="Rectangle 8"/>
            <p:cNvSpPr/>
            <p:nvPr/>
          </p:nvSpPr>
          <p:spPr>
            <a:xfrm>
              <a:off x="152400" y="1447800"/>
              <a:ext cx="8217314" cy="461665"/>
            </a:xfrm>
            <a:prstGeom prst="rect">
              <a:avLst/>
            </a:prstGeom>
          </p:spPr>
          <p:txBody>
            <a:bodyPr wrap="none">
              <a:spAutoFit/>
            </a:bodyPr>
            <a:lstStyle/>
            <a:p>
              <a:pPr marL="342900" indent="-342900">
                <a:buClr>
                  <a:srgbClr val="7030A0"/>
                </a:buClr>
                <a:buFont typeface="Wingdings" pitchFamily="2" charset="2"/>
                <a:buChar char="v"/>
              </a:pPr>
              <a:r>
                <a:rPr lang="en-US" sz="2400" dirty="0">
                  <a:latin typeface="Times New Roman" pitchFamily="18" charset="0"/>
                  <a:cs typeface="Times New Roman" pitchFamily="18" charset="0"/>
                </a:rPr>
                <a:t>If Calomel electrode acts as cathode, the electrode reaction is :</a:t>
              </a:r>
            </a:p>
          </p:txBody>
        </p:sp>
        <p:graphicFrame>
          <p:nvGraphicFramePr>
            <p:cNvPr id="10" name="Object 9"/>
            <p:cNvGraphicFramePr>
              <a:graphicFrameLocks noChangeAspect="1"/>
            </p:cNvGraphicFramePr>
            <p:nvPr>
              <p:extLst>
                <p:ext uri="{D42A27DB-BD31-4B8C-83A1-F6EECF244321}">
                  <p14:modId xmlns:p14="http://schemas.microsoft.com/office/powerpoint/2010/main" val="1821416531"/>
                </p:ext>
              </p:extLst>
            </p:nvPr>
          </p:nvGraphicFramePr>
          <p:xfrm>
            <a:off x="2590800" y="838200"/>
            <a:ext cx="2686050" cy="611187"/>
          </p:xfrm>
          <a:graphic>
            <a:graphicData uri="http://schemas.openxmlformats.org/presentationml/2006/ole">
              <mc:AlternateContent xmlns:mc="http://schemas.openxmlformats.org/markup-compatibility/2006">
                <mc:Choice xmlns:v="urn:schemas-microsoft-com:vml" Requires="v">
                  <p:oleObj spid="_x0000_s6150" name="CS ChemDraw Drawing" r:id="rId3" imgW="1115406" imgH="226954" progId="ChemDraw.Document.6.0">
                    <p:embed/>
                  </p:oleObj>
                </mc:Choice>
                <mc:Fallback>
                  <p:oleObj name="CS ChemDraw Drawing" r:id="rId3" imgW="1115406" imgH="226954" progId="ChemDraw.Document.6.0">
                    <p:embed/>
                    <p:pic>
                      <p:nvPicPr>
                        <p:cNvPr id="0" name="Object 5"/>
                        <p:cNvPicPr>
                          <a:picLocks noChangeAspect="1" noChangeArrowheads="1"/>
                        </p:cNvPicPr>
                        <p:nvPr/>
                      </p:nvPicPr>
                      <p:blipFill>
                        <a:blip r:embed="rId4"/>
                        <a:srcRect/>
                        <a:stretch>
                          <a:fillRect/>
                        </a:stretch>
                      </p:blipFill>
                      <p:spPr bwMode="auto">
                        <a:xfrm>
                          <a:off x="2590800" y="838200"/>
                          <a:ext cx="2686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152400" y="2514600"/>
              <a:ext cx="7772400" cy="1938992"/>
            </a:xfrm>
            <a:prstGeom prst="rect">
              <a:avLst/>
            </a:prstGeom>
          </p:spPr>
          <p:txBody>
            <a:bodyPr wrap="square">
              <a:spAutoFit/>
            </a:bodyPr>
            <a:lstStyle/>
            <a:p>
              <a:pPr marL="342900" indent="-342900" algn="just">
                <a:buClr>
                  <a:srgbClr val="7030A0"/>
                </a:buClr>
                <a:buFont typeface="Wingdings" pitchFamily="2" charset="2"/>
                <a:buChar char="v"/>
              </a:pPr>
              <a:r>
                <a:rPr lang="en-US" altLang="en-US" sz="2400" dirty="0">
                  <a:latin typeface="Times New Roman" pitchFamily="18" charset="0"/>
                  <a:cs typeface="Times New Roman" pitchFamily="18" charset="0"/>
                  <a:sym typeface="Wingdings" panose="05000000000000000000" pitchFamily="2" charset="2"/>
                </a:rPr>
                <a:t>The Nernst equation for calomel electrode will be</a:t>
              </a:r>
            </a:p>
            <a:p>
              <a:pPr algn="just">
                <a:buClr>
                  <a:srgbClr val="7030A0"/>
                </a:buClr>
              </a:pPr>
              <a:endParaRPr lang="en-US" altLang="en-US" sz="2400" dirty="0">
                <a:latin typeface="Times New Roman" pitchFamily="18" charset="0"/>
                <a:cs typeface="Times New Roman" pitchFamily="18" charset="0"/>
              </a:endParaRPr>
            </a:p>
            <a:p>
              <a:pPr algn="ctr"/>
              <a:r>
                <a:rPr lang="en-US" altLang="en-US" sz="2400" b="1" dirty="0">
                  <a:solidFill>
                    <a:srgbClr val="000099"/>
                  </a:solidFill>
                  <a:latin typeface="Times New Roman" pitchFamily="18" charset="0"/>
                  <a:cs typeface="Times New Roman" pitchFamily="18" charset="0"/>
                  <a:sym typeface="Wingdings" panose="05000000000000000000" pitchFamily="2" charset="2"/>
                </a:rPr>
                <a:t>E</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Hg2Cl2|Cl</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a:t>
              </a:r>
              <a:r>
                <a:rPr lang="en-US" altLang="en-US" sz="2400" b="1" dirty="0">
                  <a:solidFill>
                    <a:srgbClr val="000099"/>
                  </a:solidFill>
                  <a:latin typeface="Times New Roman" pitchFamily="18" charset="0"/>
                  <a:cs typeface="Times New Roman" pitchFamily="18" charset="0"/>
                  <a:sym typeface="Wingdings" panose="05000000000000000000" pitchFamily="2" charset="2"/>
                </a:rPr>
                <a:t> = E</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0</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 Hg2Cl2|Cl</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a:t>
              </a:r>
              <a:r>
                <a:rPr lang="en-US" altLang="en-US" sz="2400" b="1" dirty="0">
                  <a:solidFill>
                    <a:srgbClr val="000099"/>
                  </a:solidFill>
                  <a:latin typeface="Times New Roman" pitchFamily="18" charset="0"/>
                  <a:cs typeface="Times New Roman" pitchFamily="18" charset="0"/>
                  <a:sym typeface="Wingdings" panose="05000000000000000000" pitchFamily="2" charset="2"/>
                </a:rPr>
                <a:t> – 2.303RT/2F log [Cl</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a:t>
              </a:r>
              <a:r>
                <a:rPr lang="en-US" altLang="en-US" sz="2400" b="1" dirty="0">
                  <a:solidFill>
                    <a:srgbClr val="000099"/>
                  </a:solidFill>
                  <a:latin typeface="Times New Roman" pitchFamily="18" charset="0"/>
                  <a:cs typeface="Times New Roman" pitchFamily="18" charset="0"/>
                  <a:sym typeface="Wingdings" panose="05000000000000000000" pitchFamily="2" charset="2"/>
                </a:rPr>
                <a:t>]</a:t>
              </a:r>
              <a:r>
                <a:rPr lang="en-US" altLang="en-US" sz="2400" b="1" baseline="30000" dirty="0">
                  <a:solidFill>
                    <a:srgbClr val="000099"/>
                  </a:solidFill>
                  <a:latin typeface="Times New Roman" pitchFamily="18" charset="0"/>
                  <a:cs typeface="Times New Roman" pitchFamily="18" charset="0"/>
                  <a:sym typeface="Wingdings" panose="05000000000000000000" pitchFamily="2" charset="2"/>
                </a:rPr>
                <a:t>2</a:t>
              </a:r>
              <a:endParaRPr lang="en-US" altLang="en-US" sz="2400" dirty="0">
                <a:latin typeface="Times New Roman" pitchFamily="18" charset="0"/>
                <a:cs typeface="Times New Roman" pitchFamily="18" charset="0"/>
              </a:endParaRPr>
            </a:p>
            <a:p>
              <a:pPr algn="ctr"/>
              <a:r>
                <a:rPr lang="en-US" altLang="en-US" sz="2400" b="1" dirty="0">
                  <a:latin typeface="Times New Roman" pitchFamily="18" charset="0"/>
                  <a:cs typeface="Times New Roman" pitchFamily="18" charset="0"/>
                  <a:sym typeface="Wingdings" panose="05000000000000000000" pitchFamily="2" charset="2"/>
                </a:rPr>
                <a:t>    		 </a:t>
              </a:r>
              <a:endParaRPr lang="en-US" altLang="en-US" sz="2400" dirty="0">
                <a:latin typeface="Times New Roman" pitchFamily="18" charset="0"/>
                <a:cs typeface="Times New Roman" pitchFamily="18" charset="0"/>
              </a:endParaRPr>
            </a:p>
            <a:p>
              <a:pPr algn="ctr"/>
              <a:r>
                <a:rPr lang="en-US" altLang="en-US" sz="2400" b="1" dirty="0">
                  <a:solidFill>
                    <a:srgbClr val="800080"/>
                  </a:solidFill>
                  <a:latin typeface="Times New Roman" pitchFamily="18" charset="0"/>
                  <a:cs typeface="Times New Roman" pitchFamily="18" charset="0"/>
                  <a:sym typeface="Wingdings" panose="05000000000000000000" pitchFamily="2" charset="2"/>
                </a:rPr>
                <a:t>                     = E</a:t>
              </a:r>
              <a:r>
                <a:rPr lang="en-US" altLang="en-US" sz="2400" b="1" baseline="30000" dirty="0">
                  <a:solidFill>
                    <a:srgbClr val="800080"/>
                  </a:solidFill>
                  <a:latin typeface="Times New Roman" pitchFamily="18" charset="0"/>
                  <a:cs typeface="Times New Roman" pitchFamily="18" charset="0"/>
                  <a:sym typeface="Wingdings" panose="05000000000000000000" pitchFamily="2" charset="2"/>
                </a:rPr>
                <a:t>0</a:t>
              </a:r>
              <a:r>
                <a:rPr lang="en-US" altLang="en-US" sz="2400" b="1" baseline="-30000" dirty="0">
                  <a:solidFill>
                    <a:srgbClr val="800080"/>
                  </a:solidFill>
                  <a:latin typeface="Times New Roman" pitchFamily="18" charset="0"/>
                  <a:cs typeface="Times New Roman" pitchFamily="18" charset="0"/>
                  <a:sym typeface="Wingdings" panose="05000000000000000000" pitchFamily="2" charset="2"/>
                </a:rPr>
                <a:t> Hg2Cl2|Cl</a:t>
              </a:r>
              <a:r>
                <a:rPr lang="en-US" altLang="en-US" sz="2400" b="1" baseline="30000" dirty="0">
                  <a:solidFill>
                    <a:srgbClr val="800080"/>
                  </a:solidFill>
                  <a:latin typeface="Times New Roman" pitchFamily="18" charset="0"/>
                  <a:cs typeface="Times New Roman" pitchFamily="18" charset="0"/>
                  <a:sym typeface="Wingdings" panose="05000000000000000000" pitchFamily="2" charset="2"/>
                </a:rPr>
                <a:t>-</a:t>
              </a:r>
              <a:r>
                <a:rPr lang="en-US" altLang="en-US" sz="2400" b="1" dirty="0">
                  <a:solidFill>
                    <a:srgbClr val="800080"/>
                  </a:solidFill>
                  <a:latin typeface="Times New Roman" pitchFamily="18" charset="0"/>
                  <a:cs typeface="Times New Roman" pitchFamily="18" charset="0"/>
                  <a:sym typeface="Wingdings" panose="05000000000000000000" pitchFamily="2" charset="2"/>
                </a:rPr>
                <a:t> – 0.0591 log [Cl</a:t>
              </a:r>
              <a:r>
                <a:rPr lang="en-US" altLang="en-US" sz="2400" b="1" baseline="30000" dirty="0">
                  <a:solidFill>
                    <a:srgbClr val="800080"/>
                  </a:solidFill>
                  <a:latin typeface="Times New Roman" pitchFamily="18" charset="0"/>
                  <a:cs typeface="Times New Roman" pitchFamily="18" charset="0"/>
                  <a:sym typeface="Wingdings" panose="05000000000000000000" pitchFamily="2" charset="2"/>
                </a:rPr>
                <a:t>-</a:t>
              </a:r>
              <a:r>
                <a:rPr lang="en-US" altLang="en-US" sz="2400" b="1" dirty="0">
                  <a:solidFill>
                    <a:srgbClr val="800080"/>
                  </a:solidFill>
                  <a:latin typeface="Times New Roman" pitchFamily="18" charset="0"/>
                  <a:cs typeface="Times New Roman" pitchFamily="18" charset="0"/>
                  <a:sym typeface="Wingdings" panose="05000000000000000000" pitchFamily="2" charset="2"/>
                </a:rPr>
                <a:t>]   </a:t>
              </a:r>
              <a:r>
                <a:rPr lang="en-US" altLang="en-US" sz="2400" b="1" dirty="0">
                  <a:latin typeface="Times New Roman" pitchFamily="18" charset="0"/>
                  <a:cs typeface="Times New Roman" pitchFamily="18" charset="0"/>
                  <a:sym typeface="Wingdings" panose="05000000000000000000" pitchFamily="2" charset="2"/>
                </a:rPr>
                <a:t>at 25 </a:t>
              </a:r>
              <a:r>
                <a:rPr lang="en-US" altLang="en-US" sz="2400" b="1" baseline="30000" dirty="0">
                  <a:latin typeface="Times New Roman" pitchFamily="18" charset="0"/>
                  <a:cs typeface="Times New Roman" pitchFamily="18" charset="0"/>
                  <a:sym typeface="Wingdings" panose="05000000000000000000" pitchFamily="2" charset="2"/>
                </a:rPr>
                <a:t>0</a:t>
              </a:r>
              <a:r>
                <a:rPr lang="en-US" altLang="en-US" sz="2400" b="1" dirty="0">
                  <a:latin typeface="Times New Roman" pitchFamily="18" charset="0"/>
                  <a:cs typeface="Times New Roman" pitchFamily="18" charset="0"/>
                  <a:sym typeface="Wingdings" panose="05000000000000000000" pitchFamily="2" charset="2"/>
                </a:rPr>
                <a:t>C</a:t>
              </a:r>
              <a:endParaRPr lang="en-US" altLang="en-US" sz="2400" dirty="0">
                <a:latin typeface="Times New Roman" pitchFamily="18" charset="0"/>
                <a:cs typeface="Times New Roman" pitchFamily="18" charset="0"/>
              </a:endParaRPr>
            </a:p>
          </p:txBody>
        </p:sp>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3336" t="9531" b="7075"/>
            <a:stretch/>
          </p:blipFill>
          <p:spPr bwMode="auto">
            <a:xfrm>
              <a:off x="8319392" y="304800"/>
              <a:ext cx="4305300" cy="636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52400" y="4572000"/>
              <a:ext cx="7938392" cy="1938992"/>
            </a:xfrm>
            <a:prstGeom prst="rect">
              <a:avLst/>
            </a:prstGeom>
          </p:spPr>
          <p:txBody>
            <a:bodyPr wrap="square">
              <a:spAutoFit/>
            </a:bodyPr>
            <a:lstStyle/>
            <a:p>
              <a:pPr marL="342900" indent="-342900">
                <a:buClr>
                  <a:srgbClr val="7030A0"/>
                </a:buClr>
                <a:buFont typeface="Wingdings" pitchFamily="2" charset="2"/>
                <a:buChar char="v"/>
              </a:pPr>
              <a:r>
                <a:rPr lang="en-US" sz="2400" dirty="0"/>
                <a:t>Calomel electrode notation:</a:t>
              </a:r>
            </a:p>
            <a:p>
              <a:endParaRPr lang="en-US" sz="2400" dirty="0"/>
            </a:p>
            <a:p>
              <a:r>
                <a:rPr lang="en-US" sz="2400" b="1" dirty="0">
                  <a:solidFill>
                    <a:srgbClr val="002060"/>
                  </a:solidFill>
                </a:rPr>
                <a:t>	Hg / Hg</a:t>
              </a:r>
              <a:r>
                <a:rPr lang="en-US" sz="2400" b="1" baseline="-25000" dirty="0">
                  <a:solidFill>
                    <a:srgbClr val="002060"/>
                  </a:solidFill>
                </a:rPr>
                <a:t>2</a:t>
              </a:r>
              <a:r>
                <a:rPr lang="en-US" sz="2400" b="1" dirty="0">
                  <a:solidFill>
                    <a:srgbClr val="002060"/>
                  </a:solidFill>
                </a:rPr>
                <a:t>Cl</a:t>
              </a:r>
              <a:r>
                <a:rPr lang="en-US" sz="2400" b="1" baseline="-25000" dirty="0">
                  <a:solidFill>
                    <a:srgbClr val="002060"/>
                  </a:solidFill>
                </a:rPr>
                <a:t>2(s) </a:t>
              </a:r>
              <a:r>
                <a:rPr lang="en-US" sz="2400" b="1" dirty="0">
                  <a:solidFill>
                    <a:srgbClr val="002060"/>
                  </a:solidFill>
                </a:rPr>
                <a:t>/ KCl (Saturated Solution) //</a:t>
              </a:r>
            </a:p>
            <a:p>
              <a:r>
                <a:rPr lang="en-US" sz="2400" dirty="0"/>
                <a:t> </a:t>
              </a:r>
            </a:p>
            <a:p>
              <a:endParaRPr lang="en-US" sz="2400" dirty="0">
                <a:latin typeface="Times New Roman" pitchFamily="18" charset="0"/>
                <a:cs typeface="Times New Roman" pitchFamily="18" charset="0"/>
              </a:endParaRPr>
            </a:p>
          </p:txBody>
        </p:sp>
      </p:grpSp>
    </p:spTree>
    <p:extLst>
      <p:ext uri="{BB962C8B-B14F-4D97-AF65-F5344CB8AC3E}">
        <p14:creationId xmlns:p14="http://schemas.microsoft.com/office/powerpoint/2010/main" val="8236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6019800" y="4114800"/>
            <a:ext cx="990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4800" y="76324"/>
            <a:ext cx="12115800" cy="6705476"/>
            <a:chOff x="304800" y="76324"/>
            <a:chExt cx="12115800" cy="6705476"/>
          </a:xfrm>
        </p:grpSpPr>
        <p:sp>
          <p:nvSpPr>
            <p:cNvPr id="2" name="Rectangle 1"/>
            <p:cNvSpPr/>
            <p:nvPr/>
          </p:nvSpPr>
          <p:spPr>
            <a:xfrm>
              <a:off x="304800" y="76324"/>
              <a:ext cx="12115800" cy="6553076"/>
            </a:xfrm>
            <a:prstGeom prst="rect">
              <a:avLst/>
            </a:prstGeom>
          </p:spPr>
          <p:txBody>
            <a:bodyPr wrap="square">
              <a:spAutoFit/>
            </a:bodyPr>
            <a:lstStyle/>
            <a:p>
              <a:pPr algn="just"/>
              <a:r>
                <a:rPr lang="en-US" sz="2800" b="1" dirty="0">
                  <a:solidFill>
                    <a:srgbClr val="C00000"/>
                  </a:solidFill>
                  <a:latin typeface="Times New Roman" pitchFamily="18" charset="0"/>
                  <a:cs typeface="Times New Roman" pitchFamily="18" charset="0"/>
                </a:rPr>
                <a:t>Measurement of </a:t>
              </a:r>
              <a:r>
                <a:rPr lang="en-US" sz="2800" b="1" i="1" dirty="0">
                  <a:solidFill>
                    <a:srgbClr val="C00000"/>
                  </a:solidFill>
                  <a:latin typeface="Times New Roman" pitchFamily="18" charset="0"/>
                  <a:cs typeface="Times New Roman" pitchFamily="18" charset="0"/>
                </a:rPr>
                <a:t>P</a:t>
              </a:r>
              <a:r>
                <a:rPr lang="en-US" sz="2800" b="1" baseline="30000" dirty="0">
                  <a:solidFill>
                    <a:srgbClr val="C00000"/>
                  </a:solidFill>
                  <a:latin typeface="Times New Roman" pitchFamily="18" charset="0"/>
                  <a:cs typeface="Times New Roman" pitchFamily="18" charset="0"/>
                </a:rPr>
                <a:t>H </a:t>
              </a:r>
              <a:r>
                <a:rPr lang="en-US" sz="2800" b="1" dirty="0">
                  <a:solidFill>
                    <a:srgbClr val="C00000"/>
                  </a:solidFill>
                  <a:latin typeface="Times New Roman" pitchFamily="18" charset="0"/>
                  <a:cs typeface="Times New Roman" pitchFamily="18" charset="0"/>
                </a:rPr>
                <a:t>using Calomel Electrode: </a:t>
              </a:r>
            </a:p>
            <a:p>
              <a:pPr algn="just"/>
              <a:endParaRPr lang="en-US" sz="2800" b="1" dirty="0">
                <a:solidFill>
                  <a:srgbClr val="C00000"/>
                </a:solidFill>
                <a:latin typeface="Times New Roman" pitchFamily="18" charset="0"/>
                <a:cs typeface="Times New Roman" pitchFamily="18" charset="0"/>
              </a:endParaRP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When connected to Hydrogen Electrode, the </a:t>
              </a:r>
              <a:r>
                <a:rPr lang="en-US" sz="2400" i="1" dirty="0">
                  <a:latin typeface="Times New Roman" pitchFamily="18" charset="0"/>
                  <a:cs typeface="Times New Roman" pitchFamily="18" charset="0"/>
                </a:rPr>
                <a:t>p</a:t>
              </a:r>
              <a:r>
                <a:rPr lang="en-US" sz="2400" baseline="30000" dirty="0">
                  <a:latin typeface="Times New Roman" pitchFamily="18" charset="0"/>
                  <a:cs typeface="Times New Roman" pitchFamily="18" charset="0"/>
                </a:rPr>
                <a:t>H</a:t>
              </a:r>
              <a:r>
                <a:rPr lang="en-US" sz="2400" dirty="0">
                  <a:latin typeface="Times New Roman" pitchFamily="18" charset="0"/>
                  <a:cs typeface="Times New Roman" pitchFamily="18" charset="0"/>
                </a:rPr>
                <a:t> of an unknown solution can be determined using calomel electrode.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When saturated calomel electrode is connected through the potentiometer to standard hydrogen electrode dipped in the solution whose </a:t>
              </a:r>
              <a:r>
                <a:rPr lang="en-US" sz="2400" i="1" dirty="0">
                  <a:latin typeface="Times New Roman" pitchFamily="18" charset="0"/>
                  <a:cs typeface="Times New Roman" pitchFamily="18" charset="0"/>
                </a:rPr>
                <a:t>p</a:t>
              </a:r>
              <a:r>
                <a:rPr lang="en-US" sz="2400" baseline="30000" dirty="0">
                  <a:latin typeface="Times New Roman" pitchFamily="18" charset="0"/>
                  <a:cs typeface="Times New Roman" pitchFamily="18" charset="0"/>
                </a:rPr>
                <a:t>H</a:t>
              </a:r>
              <a:r>
                <a:rPr lang="en-US" sz="2400" dirty="0">
                  <a:latin typeface="Times New Roman" pitchFamily="18" charset="0"/>
                  <a:cs typeface="Times New Roman" pitchFamily="18" charset="0"/>
                </a:rPr>
                <a:t> is to be determined,</a:t>
              </a:r>
            </a:p>
            <a:p>
              <a:pPr algn="just">
                <a:buClr>
                  <a:srgbClr val="7030A0"/>
                </a:buClr>
              </a:pP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r>
                <a:rPr lang="en-US" sz="2400" b="1" dirty="0">
                  <a:solidFill>
                    <a:srgbClr val="3333FF"/>
                  </a:solidFill>
                  <a:latin typeface="Times New Roman" pitchFamily="18" charset="0"/>
                  <a:cs typeface="Times New Roman" pitchFamily="18" charset="0"/>
                </a:rPr>
                <a:t>Pt, H</a:t>
              </a:r>
              <a:r>
                <a:rPr lang="en-US" sz="2400" b="1" baseline="-25000" dirty="0">
                  <a:solidFill>
                    <a:srgbClr val="3333FF"/>
                  </a:solidFill>
                  <a:latin typeface="Times New Roman" pitchFamily="18" charset="0"/>
                  <a:cs typeface="Times New Roman" pitchFamily="18" charset="0"/>
                </a:rPr>
                <a:t>2</a:t>
              </a:r>
              <a:r>
                <a:rPr lang="en-US" sz="2400" b="1" dirty="0">
                  <a:solidFill>
                    <a:srgbClr val="3333FF"/>
                  </a:solidFill>
                  <a:latin typeface="Times New Roman" pitchFamily="18" charset="0"/>
                  <a:cs typeface="Times New Roman" pitchFamily="18" charset="0"/>
                </a:rPr>
                <a:t>(1atm)/ H</a:t>
              </a:r>
              <a:r>
                <a:rPr lang="en-US" sz="2400" b="1" baseline="30000" dirty="0">
                  <a:solidFill>
                    <a:srgbClr val="3333FF"/>
                  </a:solidFill>
                  <a:latin typeface="Times New Roman" pitchFamily="18" charset="0"/>
                  <a:cs typeface="Times New Roman" pitchFamily="18" charset="0"/>
                </a:rPr>
                <a:t>+</a:t>
              </a:r>
              <a:r>
                <a:rPr lang="en-US" sz="2400" b="1" dirty="0">
                  <a:solidFill>
                    <a:srgbClr val="3333FF"/>
                  </a:solidFill>
                  <a:latin typeface="Times New Roman" pitchFamily="18" charset="0"/>
                  <a:cs typeface="Times New Roman" pitchFamily="18" charset="0"/>
                </a:rPr>
                <a:t>(unknown) // KCl (saturated) │Hg</a:t>
              </a:r>
              <a:r>
                <a:rPr lang="en-US" sz="2400" b="1" baseline="-25000" dirty="0">
                  <a:solidFill>
                    <a:srgbClr val="3333FF"/>
                  </a:solidFill>
                  <a:latin typeface="Times New Roman" pitchFamily="18" charset="0"/>
                  <a:cs typeface="Times New Roman" pitchFamily="18" charset="0"/>
                </a:rPr>
                <a:t>2</a:t>
              </a:r>
              <a:r>
                <a:rPr lang="en-US" sz="2400" b="1" dirty="0">
                  <a:solidFill>
                    <a:srgbClr val="3333FF"/>
                  </a:solidFill>
                  <a:latin typeface="Times New Roman" pitchFamily="18" charset="0"/>
                  <a:cs typeface="Times New Roman" pitchFamily="18" charset="0"/>
                </a:rPr>
                <a:t>Cl</a:t>
              </a:r>
              <a:r>
                <a:rPr lang="en-US" sz="2400" b="1" baseline="-25000" dirty="0">
                  <a:solidFill>
                    <a:srgbClr val="3333FF"/>
                  </a:solidFill>
                  <a:latin typeface="Times New Roman" pitchFamily="18" charset="0"/>
                  <a:cs typeface="Times New Roman" pitchFamily="18" charset="0"/>
                </a:rPr>
                <a:t>2</a:t>
              </a:r>
              <a:r>
                <a:rPr lang="en-US" sz="2400" b="1" dirty="0">
                  <a:solidFill>
                    <a:srgbClr val="3333FF"/>
                  </a:solidFill>
                  <a:latin typeface="Times New Roman" pitchFamily="18" charset="0"/>
                  <a:cs typeface="Times New Roman" pitchFamily="18" charset="0"/>
                </a:rPr>
                <a:t>(s) / Hg </a:t>
              </a:r>
              <a:r>
                <a:rPr lang="en-US" sz="2400" b="1" baseline="30000" dirty="0">
                  <a:solidFill>
                    <a:srgbClr val="3333FF"/>
                  </a:solidFill>
                  <a:latin typeface="Times New Roman" pitchFamily="18" charset="0"/>
                  <a:cs typeface="Times New Roman" pitchFamily="18" charset="0"/>
                </a:rPr>
                <a:t>+</a:t>
              </a:r>
              <a:r>
                <a:rPr lang="en-US" sz="2400" b="1" dirty="0">
                  <a:solidFill>
                    <a:srgbClr val="3333FF"/>
                  </a:solidFill>
                  <a:latin typeface="Times New Roman" pitchFamily="18" charset="0"/>
                  <a:cs typeface="Times New Roman" pitchFamily="18" charset="0"/>
                </a:rPr>
                <a:t> </a:t>
              </a:r>
            </a:p>
            <a:p>
              <a:pPr algn="ctr"/>
              <a:endParaRPr lang="en-US" sz="2400" b="1" dirty="0">
                <a:solidFill>
                  <a:srgbClr val="3333FF"/>
                </a:solidFill>
                <a:latin typeface="Times New Roman" pitchFamily="18" charset="0"/>
                <a:cs typeface="Times New Roman" pitchFamily="18" charset="0"/>
              </a:endParaRPr>
            </a:p>
            <a:p>
              <a:pPr algn="just"/>
              <a:r>
                <a:rPr lang="en-US" sz="2400" b="1" dirty="0">
                  <a:solidFill>
                    <a:srgbClr val="002060"/>
                  </a:solidFill>
                  <a:latin typeface="Times New Roman" pitchFamily="18" charset="0"/>
                  <a:cs typeface="Times New Roman" pitchFamily="18" charset="0"/>
                </a:rPr>
                <a:t>The EMF of the cell is: </a:t>
              </a:r>
            </a:p>
            <a:p>
              <a:pPr algn="just"/>
              <a:r>
                <a:rPr lang="en-US" sz="2400" dirty="0">
                  <a:latin typeface="Times New Roman" pitchFamily="18" charset="0"/>
                  <a:cs typeface="Times New Roman" pitchFamily="18" charset="0"/>
                </a:rPr>
                <a:t>                                  </a:t>
              </a:r>
              <a:r>
                <a:rPr lang="en-US" sz="2400" b="1" dirty="0">
                  <a:solidFill>
                    <a:srgbClr val="00B0F0"/>
                  </a:solidFill>
                  <a:latin typeface="Times New Roman" pitchFamily="18" charset="0"/>
                  <a:cs typeface="Times New Roman" pitchFamily="18" charset="0"/>
                </a:rPr>
                <a:t>E</a:t>
              </a:r>
              <a:r>
                <a:rPr lang="en-US" sz="2400" b="1" baseline="-25000" dirty="0">
                  <a:solidFill>
                    <a:srgbClr val="00B0F0"/>
                  </a:solidFill>
                  <a:latin typeface="Times New Roman" pitchFamily="18" charset="0"/>
                  <a:cs typeface="Times New Roman" pitchFamily="18" charset="0"/>
                </a:rPr>
                <a:t>cell</a:t>
              </a:r>
              <a:r>
                <a:rPr lang="en-US" sz="2400" b="1" dirty="0">
                  <a:solidFill>
                    <a:srgbClr val="00B0F0"/>
                  </a:solidFill>
                  <a:latin typeface="Times New Roman" pitchFamily="18" charset="0"/>
                  <a:cs typeface="Times New Roman" pitchFamily="18" charset="0"/>
                </a:rPr>
                <a:t> = E</a:t>
              </a:r>
              <a:r>
                <a:rPr lang="en-US" sz="2400" b="1" baseline="-25000" dirty="0">
                  <a:solidFill>
                    <a:srgbClr val="00B0F0"/>
                  </a:solidFill>
                  <a:latin typeface="Times New Roman" pitchFamily="18" charset="0"/>
                  <a:cs typeface="Times New Roman" pitchFamily="18" charset="0"/>
                </a:rPr>
                <a:t>cathode</a:t>
              </a:r>
              <a:r>
                <a:rPr lang="en-US" sz="2400" b="1" dirty="0">
                  <a:solidFill>
                    <a:srgbClr val="00B0F0"/>
                  </a:solidFill>
                  <a:latin typeface="Times New Roman" pitchFamily="18" charset="0"/>
                  <a:cs typeface="Times New Roman" pitchFamily="18" charset="0"/>
                </a:rPr>
                <a:t> - E</a:t>
              </a:r>
              <a:r>
                <a:rPr lang="en-US" sz="2400" b="1" baseline="-25000" dirty="0">
                  <a:solidFill>
                    <a:srgbClr val="00B0F0"/>
                  </a:solidFill>
                  <a:latin typeface="Times New Roman" pitchFamily="18" charset="0"/>
                  <a:cs typeface="Times New Roman" pitchFamily="18" charset="0"/>
                </a:rPr>
                <a:t>anode</a:t>
              </a:r>
              <a:r>
                <a:rPr lang="en-US" sz="2400" b="1" dirty="0">
                  <a:solidFill>
                    <a:srgbClr val="00B0F0"/>
                  </a:solidFill>
                  <a:latin typeface="Times New Roman" pitchFamily="18" charset="0"/>
                  <a:cs typeface="Times New Roman" pitchFamily="18" charset="0"/>
                </a:rPr>
                <a:t>                   (Since E</a:t>
              </a:r>
              <a:r>
                <a:rPr lang="en-US" sz="2400" b="1" baseline="-25000" dirty="0">
                  <a:solidFill>
                    <a:srgbClr val="00B0F0"/>
                  </a:solidFill>
                  <a:latin typeface="Times New Roman" pitchFamily="18" charset="0"/>
                  <a:cs typeface="Times New Roman" pitchFamily="18" charset="0"/>
                </a:rPr>
                <a:t>H</a:t>
              </a:r>
              <a:r>
                <a:rPr lang="en-US" sz="2400" b="1" baseline="30000" dirty="0">
                  <a:solidFill>
                    <a:srgbClr val="00B0F0"/>
                  </a:solidFill>
                  <a:latin typeface="Times New Roman" pitchFamily="18" charset="0"/>
                  <a:cs typeface="Times New Roman" pitchFamily="18" charset="0"/>
                </a:rPr>
                <a:t>+</a:t>
              </a:r>
              <a:r>
                <a:rPr lang="en-US" sz="2400" b="1" baseline="-25000" dirty="0">
                  <a:solidFill>
                    <a:srgbClr val="00B0F0"/>
                  </a:solidFill>
                  <a:latin typeface="Times New Roman" pitchFamily="18" charset="0"/>
                  <a:cs typeface="Times New Roman" pitchFamily="18" charset="0"/>
                </a:rPr>
                <a:t>/H2</a:t>
              </a:r>
              <a:r>
                <a:rPr lang="en-US" sz="2400" b="1" baseline="30000" dirty="0">
                  <a:solidFill>
                    <a:srgbClr val="00B0F0"/>
                  </a:solidFill>
                  <a:latin typeface="Times New Roman" pitchFamily="18" charset="0"/>
                  <a:cs typeface="Times New Roman" pitchFamily="18" charset="0"/>
                </a:rPr>
                <a:t> =</a:t>
              </a:r>
              <a:r>
                <a:rPr lang="en-US" sz="2400" b="1" dirty="0">
                  <a:solidFill>
                    <a:srgbClr val="00B0F0"/>
                  </a:solidFill>
                  <a:latin typeface="Times New Roman" pitchFamily="18" charset="0"/>
                  <a:cs typeface="Times New Roman" pitchFamily="18" charset="0"/>
                </a:rPr>
                <a:t> – 0.0591 </a:t>
              </a:r>
              <a:r>
                <a:rPr lang="en-US" sz="2400" b="1" i="1" dirty="0">
                  <a:solidFill>
                    <a:srgbClr val="00B0F0"/>
                  </a:solidFill>
                  <a:latin typeface="Times New Roman" pitchFamily="18" charset="0"/>
                  <a:cs typeface="Times New Roman" pitchFamily="18" charset="0"/>
                </a:rPr>
                <a:t>p</a:t>
              </a:r>
              <a:r>
                <a:rPr lang="en-US" sz="2400" b="1" baseline="30000" dirty="0">
                  <a:solidFill>
                    <a:srgbClr val="00B0F0"/>
                  </a:solidFill>
                  <a:latin typeface="Times New Roman" pitchFamily="18" charset="0"/>
                  <a:cs typeface="Times New Roman" pitchFamily="18" charset="0"/>
                </a:rPr>
                <a:t>H</a:t>
              </a:r>
              <a:r>
                <a:rPr lang="en-US" sz="2400" b="1" dirty="0">
                  <a:solidFill>
                    <a:srgbClr val="00B0F0"/>
                  </a:solidFill>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lvl="6" algn="just">
                <a:lnSpc>
                  <a:spcPct val="150000"/>
                </a:lnSpc>
              </a:pPr>
              <a:r>
                <a:rPr lang="en-US" sz="2400" b="1" dirty="0">
                  <a:solidFill>
                    <a:srgbClr val="002060"/>
                  </a:solidFill>
                  <a:latin typeface="Times New Roman" pitchFamily="18" charset="0"/>
                  <a:cs typeface="Times New Roman" pitchFamily="18" charset="0"/>
                </a:rPr>
                <a:t>E</a:t>
              </a:r>
              <a:r>
                <a:rPr lang="en-US" sz="2400" b="1" baseline="-25000" dirty="0">
                  <a:solidFill>
                    <a:srgbClr val="002060"/>
                  </a:solidFill>
                  <a:latin typeface="Times New Roman" pitchFamily="18" charset="0"/>
                  <a:cs typeface="Times New Roman" pitchFamily="18" charset="0"/>
                </a:rPr>
                <a:t>cell</a:t>
              </a:r>
              <a:r>
                <a:rPr lang="en-US" sz="2400" b="1" dirty="0">
                  <a:solidFill>
                    <a:srgbClr val="002060"/>
                  </a:solidFill>
                  <a:latin typeface="Times New Roman" pitchFamily="18" charset="0"/>
                  <a:cs typeface="Times New Roman" pitchFamily="18" charset="0"/>
                </a:rPr>
                <a:t> = 0.2422 – (-0.0591 </a:t>
              </a:r>
              <a:r>
                <a:rPr lang="en-US" sz="2400" b="1" i="1" dirty="0">
                  <a:solidFill>
                    <a:srgbClr val="002060"/>
                  </a:solidFill>
                  <a:latin typeface="Times New Roman" pitchFamily="18" charset="0"/>
                  <a:cs typeface="Times New Roman" pitchFamily="18" charset="0"/>
                </a:rPr>
                <a:t>p</a:t>
              </a:r>
              <a:r>
                <a:rPr lang="en-US" sz="2400" b="1" baseline="30000" dirty="0">
                  <a:solidFill>
                    <a:srgbClr val="002060"/>
                  </a:solidFill>
                  <a:latin typeface="Times New Roman" pitchFamily="18" charset="0"/>
                  <a:cs typeface="Times New Roman" pitchFamily="18" charset="0"/>
                </a:rPr>
                <a:t>H</a:t>
              </a:r>
              <a:r>
                <a:rPr lang="en-US" sz="2400" b="1" dirty="0">
                  <a:solidFill>
                    <a:srgbClr val="002060"/>
                  </a:solidFill>
                  <a:latin typeface="Times New Roman" pitchFamily="18" charset="0"/>
                  <a:cs typeface="Times New Roman" pitchFamily="18" charset="0"/>
                </a:rPr>
                <a:t>)</a:t>
              </a:r>
            </a:p>
            <a:p>
              <a:pPr lvl="6" algn="just">
                <a:lnSpc>
                  <a:spcPct val="150000"/>
                </a:lnSpc>
              </a:pPr>
              <a:r>
                <a:rPr lang="en-US" sz="2400" b="1" dirty="0">
                  <a:solidFill>
                    <a:srgbClr val="002060"/>
                  </a:solidFill>
                  <a:latin typeface="Times New Roman" pitchFamily="18" charset="0"/>
                  <a:cs typeface="Times New Roman" pitchFamily="18" charset="0"/>
                </a:rPr>
                <a:t> E</a:t>
              </a:r>
              <a:r>
                <a:rPr lang="en-US" sz="2400" b="1" baseline="-25000" dirty="0">
                  <a:solidFill>
                    <a:srgbClr val="002060"/>
                  </a:solidFill>
                  <a:latin typeface="Times New Roman" pitchFamily="18" charset="0"/>
                  <a:cs typeface="Times New Roman" pitchFamily="18" charset="0"/>
                </a:rPr>
                <a:t>cell</a:t>
              </a:r>
              <a:r>
                <a:rPr lang="en-US" sz="2400" b="1" dirty="0">
                  <a:solidFill>
                    <a:srgbClr val="002060"/>
                  </a:solidFill>
                  <a:latin typeface="Times New Roman" pitchFamily="18" charset="0"/>
                  <a:cs typeface="Times New Roman" pitchFamily="18" charset="0"/>
                </a:rPr>
                <a:t> = 0.2422 + 0.0591 </a:t>
              </a:r>
              <a:r>
                <a:rPr lang="en-US" sz="2400" b="1" i="1" dirty="0">
                  <a:solidFill>
                    <a:srgbClr val="002060"/>
                  </a:solidFill>
                  <a:latin typeface="Times New Roman" pitchFamily="18" charset="0"/>
                  <a:cs typeface="Times New Roman" pitchFamily="18" charset="0"/>
                </a:rPr>
                <a:t>p</a:t>
              </a:r>
              <a:r>
                <a:rPr lang="en-US" sz="2400" b="1" i="1" baseline="30000" dirty="0">
                  <a:solidFill>
                    <a:srgbClr val="002060"/>
                  </a:solidFill>
                  <a:latin typeface="Times New Roman" pitchFamily="18" charset="0"/>
                  <a:cs typeface="Times New Roman" pitchFamily="18" charset="0"/>
                </a:rPr>
                <a:t>H</a:t>
              </a:r>
              <a:r>
                <a:rPr lang="en-US" sz="2400" b="1" dirty="0">
                  <a:solidFill>
                    <a:srgbClr val="002060"/>
                  </a:solidFill>
                  <a:latin typeface="Times New Roman" pitchFamily="18" charset="0"/>
                  <a:cs typeface="Times New Roman" pitchFamily="18" charset="0"/>
                </a:rPr>
                <a:t> </a:t>
              </a:r>
            </a:p>
            <a:p>
              <a:pPr lvl="6" algn="just">
                <a:lnSpc>
                  <a:spcPct val="150000"/>
                </a:lnSpc>
              </a:pPr>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5761037"/>
              <a:ext cx="5946775"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96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4" name="Rectangle 308">
            <a:extLst>
              <a:ext uri="{FF2B5EF4-FFF2-40B4-BE49-F238E27FC236}">
                <a16:creationId xmlns="" xmlns:a16="http://schemas.microsoft.com/office/drawing/2014/main" id="{DD1FCC5F-95AA-DF79-453F-DCC3C313F3FD}"/>
              </a:ext>
            </a:extLst>
          </p:cNvPr>
          <p:cNvSpPr>
            <a:spLocks noGrp="1" noChangeArrowheads="1"/>
          </p:cNvSpPr>
          <p:nvPr>
            <p:ph idx="1"/>
          </p:nvPr>
        </p:nvSpPr>
        <p:spPr>
          <a:xfrm>
            <a:off x="313373" y="762000"/>
            <a:ext cx="12188190" cy="990600"/>
          </a:xfrm>
        </p:spPr>
        <p:txBody>
          <a:bodyPr>
            <a:normAutofit lnSpcReduction="10000"/>
          </a:bodyPr>
          <a:lstStyle/>
          <a:p>
            <a:pPr marL="398463" indent="-398463" algn="just" eaLnBrk="1" latinLnBrk="0" hangingPunct="1">
              <a:lnSpc>
                <a:spcPct val="80000"/>
              </a:lnSpc>
              <a:buClr>
                <a:srgbClr val="7030A0"/>
              </a:buClr>
              <a:buFont typeface="Wingdings" pitchFamily="2" charset="2"/>
              <a:buChar char="v"/>
              <a:defRPr/>
            </a:pPr>
            <a:r>
              <a:rPr lang="zh-CN" altLang="en-US" sz="2400" dirty="0">
                <a:latin typeface="Times New Roman" pitchFamily="18" charset="0"/>
                <a:cs typeface="Times New Roman" pitchFamily="18" charset="0"/>
                <a:sym typeface="Arial" charset="0"/>
              </a:rPr>
              <a:t>The substances which allow the passage of electric current are called as </a:t>
            </a:r>
            <a:r>
              <a:rPr lang="en-IN" altLang="zh-CN" sz="2400" dirty="0">
                <a:latin typeface="Times New Roman" pitchFamily="18" charset="0"/>
                <a:cs typeface="Times New Roman" pitchFamily="18" charset="0"/>
                <a:sym typeface="Arial" charset="0"/>
              </a:rPr>
              <a:t>electrical </a:t>
            </a:r>
            <a:r>
              <a:rPr lang="zh-CN" altLang="en-US" sz="2400" dirty="0">
                <a:latin typeface="Times New Roman" pitchFamily="18" charset="0"/>
                <a:cs typeface="Times New Roman" pitchFamily="18" charset="0"/>
                <a:sym typeface="Arial" charset="0"/>
              </a:rPr>
              <a:t>conductors.</a:t>
            </a:r>
            <a:endParaRPr lang="en-US" altLang="zh-CN" sz="2400" dirty="0">
              <a:latin typeface="Times New Roman" pitchFamily="18" charset="0"/>
              <a:cs typeface="Times New Roman" pitchFamily="18" charset="0"/>
              <a:sym typeface="Arial" charset="0"/>
            </a:endParaRPr>
          </a:p>
          <a:p>
            <a:pPr marL="398463" indent="-398463" algn="just" eaLnBrk="1" latinLnBrk="0" hangingPunct="1">
              <a:lnSpc>
                <a:spcPct val="80000"/>
              </a:lnSpc>
              <a:buClr>
                <a:srgbClr val="7030A0"/>
              </a:buClr>
              <a:buFont typeface="Wingdings" pitchFamily="2" charset="2"/>
              <a:buChar char="v"/>
              <a:defRPr/>
            </a:pPr>
            <a:r>
              <a:rPr lang="zh-CN" altLang="en-US" sz="2400" dirty="0">
                <a:solidFill>
                  <a:schemeClr val="tx1"/>
                </a:solidFill>
                <a:latin typeface="Times New Roman" pitchFamily="18" charset="0"/>
                <a:cs typeface="Times New Roman" pitchFamily="18" charset="0"/>
                <a:sym typeface="Arial" charset="0"/>
              </a:rPr>
              <a:t>These are of two types</a:t>
            </a:r>
            <a:r>
              <a:rPr lang="en-US" altLang="zh-CN" sz="2400" dirty="0">
                <a:solidFill>
                  <a:schemeClr val="tx1"/>
                </a:solidFill>
                <a:latin typeface="Times New Roman" pitchFamily="18" charset="0"/>
                <a:cs typeface="Times New Roman" pitchFamily="18" charset="0"/>
                <a:sym typeface="Arial" charset="0"/>
              </a:rPr>
              <a:t>, m</a:t>
            </a:r>
            <a:r>
              <a:rPr lang="zh-CN" altLang="en-US" sz="2400" dirty="0">
                <a:latin typeface="Times New Roman" pitchFamily="18" charset="0"/>
                <a:cs typeface="Times New Roman" pitchFamily="18" charset="0"/>
                <a:sym typeface="Arial" charset="0"/>
              </a:rPr>
              <a:t>etallic (or) </a:t>
            </a:r>
            <a:r>
              <a:rPr lang="en-US" altLang="zh-CN" sz="2400" dirty="0">
                <a:latin typeface="Times New Roman" pitchFamily="18" charset="0"/>
                <a:cs typeface="Times New Roman" pitchFamily="18" charset="0"/>
                <a:sym typeface="Arial" charset="0"/>
              </a:rPr>
              <a:t>e</a:t>
            </a:r>
            <a:r>
              <a:rPr lang="zh-CN" altLang="en-US" sz="2400" dirty="0">
                <a:latin typeface="Times New Roman" pitchFamily="18" charset="0"/>
                <a:cs typeface="Times New Roman" pitchFamily="18" charset="0"/>
                <a:sym typeface="Arial" charset="0"/>
              </a:rPr>
              <a:t>lectronic </a:t>
            </a:r>
            <a:r>
              <a:rPr lang="en-US" altLang="zh-CN" sz="2400" dirty="0">
                <a:latin typeface="Times New Roman" pitchFamily="18" charset="0"/>
                <a:cs typeface="Times New Roman" pitchFamily="18" charset="0"/>
                <a:sym typeface="Arial" charset="0"/>
              </a:rPr>
              <a:t>c</a:t>
            </a:r>
            <a:r>
              <a:rPr lang="zh-CN" altLang="en-US" sz="2400" dirty="0">
                <a:latin typeface="Times New Roman" pitchFamily="18" charset="0"/>
                <a:cs typeface="Times New Roman" pitchFamily="18" charset="0"/>
                <a:sym typeface="Arial" charset="0"/>
              </a:rPr>
              <a:t>onductors </a:t>
            </a:r>
            <a:r>
              <a:rPr lang="en-US" altLang="zh-CN" sz="2400" dirty="0">
                <a:latin typeface="Times New Roman" pitchFamily="18" charset="0"/>
                <a:cs typeface="Times New Roman" pitchFamily="18" charset="0"/>
                <a:sym typeface="Arial" charset="0"/>
              </a:rPr>
              <a:t>and e</a:t>
            </a:r>
            <a:r>
              <a:rPr lang="zh-CN" altLang="en-US" sz="2400" dirty="0">
                <a:latin typeface="Times New Roman" pitchFamily="18" charset="0"/>
                <a:cs typeface="Times New Roman" pitchFamily="18" charset="0"/>
                <a:sym typeface="Arial" charset="0"/>
              </a:rPr>
              <a:t>lectrolytic </a:t>
            </a:r>
            <a:r>
              <a:rPr lang="en-IN" altLang="zh-CN" sz="2400" dirty="0">
                <a:latin typeface="Times New Roman" pitchFamily="18" charset="0"/>
                <a:cs typeface="Times New Roman" pitchFamily="18" charset="0"/>
                <a:sym typeface="Arial" charset="0"/>
              </a:rPr>
              <a:t>(or) ionic conductors.</a:t>
            </a:r>
            <a:endParaRPr lang="zh-CN" altLang="en-US" sz="2400" dirty="0">
              <a:latin typeface="Times New Roman" pitchFamily="18" charset="0"/>
              <a:cs typeface="Times New Roman" pitchFamily="18" charset="0"/>
              <a:sym typeface="Arial" charset="0"/>
            </a:endParaRPr>
          </a:p>
        </p:txBody>
      </p:sp>
      <p:sp>
        <p:nvSpPr>
          <p:cNvPr id="3" name="Rectangle 2"/>
          <p:cNvSpPr/>
          <p:nvPr/>
        </p:nvSpPr>
        <p:spPr>
          <a:xfrm>
            <a:off x="3810000" y="0"/>
            <a:ext cx="5158785" cy="707886"/>
          </a:xfrm>
          <a:prstGeom prst="rect">
            <a:avLst/>
          </a:prstGeom>
        </p:spPr>
        <p:txBody>
          <a:bodyPr wrap="none">
            <a:spAutoFit/>
          </a:bodyPr>
          <a:lstStyle/>
          <a:p>
            <a:pPr algn="ctr" eaLnBrk="1" latinLnBrk="0" hangingPunct="1">
              <a:buFontTx/>
              <a:buNone/>
              <a:defRPr/>
            </a:pPr>
            <a:r>
              <a:rPr lang="en-IN" altLang="zh-CN" sz="4000" b="1" dirty="0">
                <a:solidFill>
                  <a:srgbClr val="FF0000"/>
                </a:solidFill>
                <a:latin typeface="Times New Roman" pitchFamily="18" charset="0"/>
                <a:cs typeface="Times New Roman" pitchFamily="18" charset="0"/>
                <a:sym typeface="Arial" charset="0"/>
              </a:rPr>
              <a:t>Electrical </a:t>
            </a:r>
            <a:r>
              <a:rPr lang="zh-CN" altLang="en-US" sz="4000" b="1" dirty="0">
                <a:solidFill>
                  <a:srgbClr val="FF0000"/>
                </a:solidFill>
                <a:latin typeface="Times New Roman" pitchFamily="18" charset="0"/>
                <a:cs typeface="Times New Roman" pitchFamily="18" charset="0"/>
                <a:sym typeface="Arial" charset="0"/>
              </a:rPr>
              <a:t>Conductors</a:t>
            </a:r>
            <a:endParaRPr lang="zh-CN" altLang="zh-CN" sz="4000" dirty="0">
              <a:latin typeface="Times New Roman" pitchFamily="18" charset="0"/>
              <a:cs typeface="Times New Roman" pitchFamily="18" charset="0"/>
            </a:endParaRPr>
          </a:p>
        </p:txBody>
      </p:sp>
      <p:graphicFrame>
        <p:nvGraphicFramePr>
          <p:cNvPr id="4" name="Table 3">
            <a:extLst>
              <a:ext uri="{FF2B5EF4-FFF2-40B4-BE49-F238E27FC236}">
                <a16:creationId xmlns="" xmlns:a16="http://schemas.microsoft.com/office/drawing/2014/main" id="{AEC15DD4-1CA9-5141-AC64-97186A422458}"/>
              </a:ext>
            </a:extLst>
          </p:cNvPr>
          <p:cNvGraphicFramePr>
            <a:graphicFrameLocks noGrp="1"/>
          </p:cNvGraphicFramePr>
          <p:nvPr/>
        </p:nvGraphicFramePr>
        <p:xfrm>
          <a:off x="685800" y="1998686"/>
          <a:ext cx="11734800" cy="4478314"/>
        </p:xfrm>
        <a:graphic>
          <a:graphicData uri="http://schemas.openxmlformats.org/drawingml/2006/table">
            <a:tbl>
              <a:tblPr/>
              <a:tblGrid>
                <a:gridCol w="5939504">
                  <a:extLst>
                    <a:ext uri="{9D8B030D-6E8A-4147-A177-3AD203B41FA5}">
                      <a16:colId xmlns="" xmlns:a16="http://schemas.microsoft.com/office/drawing/2014/main" val="20000"/>
                    </a:ext>
                  </a:extLst>
                </a:gridCol>
                <a:gridCol w="5795296">
                  <a:extLst>
                    <a:ext uri="{9D8B030D-6E8A-4147-A177-3AD203B41FA5}">
                      <a16:colId xmlns="" xmlns:a16="http://schemas.microsoft.com/office/drawing/2014/main" val="20001"/>
                    </a:ext>
                  </a:extLst>
                </a:gridCol>
              </a:tblGrid>
              <a:tr h="4549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C00000"/>
                          </a:solidFill>
                          <a:effectLst/>
                          <a:latin typeface="Times New Roman" pitchFamily="18" charset="0"/>
                          <a:ea typeface="Times New Roman" pitchFamily="18" charset="0"/>
                          <a:cs typeface="Times New Roman" pitchFamily="18" charset="0"/>
                          <a:sym typeface="Arial" charset="0"/>
                        </a:rPr>
                        <a:t>Metallic conductors</a:t>
                      </a:r>
                      <a:endParaRPr kumimoji="0" lang="en-IN" sz="2200" b="0" i="1" u="none" strike="noStrike" cap="none" normalizeH="0" baseline="0" dirty="0">
                        <a:ln>
                          <a:noFill/>
                        </a:ln>
                        <a:solidFill>
                          <a:srgbClr val="C00000"/>
                        </a:solidFill>
                        <a:effectLst/>
                        <a:latin typeface="Times New Roman" pitchFamily="18" charset="0"/>
                        <a:ea typeface="Times New Roman" pitchFamily="18" charset="0"/>
                        <a:cs typeface="Times New Roman" pitchFamily="18" charset="0"/>
                        <a:sym typeface="Arial" charset="0"/>
                      </a:endParaRPr>
                    </a:p>
                  </a:txBody>
                  <a:tcPr marL="93290" marR="9329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690813" algn="l"/>
                          <a:tab pos="2840038" algn="l"/>
                        </a:tabLst>
                      </a:pPr>
                      <a:r>
                        <a:rPr kumimoji="0" lang="en-US" sz="2200" b="1" i="0" u="none" strike="noStrike" cap="none" normalizeH="0" baseline="0" dirty="0">
                          <a:ln>
                            <a:noFill/>
                          </a:ln>
                          <a:solidFill>
                            <a:srgbClr val="C00000"/>
                          </a:solidFill>
                          <a:effectLst/>
                          <a:latin typeface="Times New Roman" pitchFamily="18" charset="0"/>
                          <a:ea typeface="Times New Roman" pitchFamily="18" charset="0"/>
                          <a:cs typeface="Times New Roman" pitchFamily="18" charset="0"/>
                          <a:sym typeface="Arial" charset="0"/>
                        </a:rPr>
                        <a:t>Ionic conductors</a:t>
                      </a:r>
                      <a:endParaRPr kumimoji="0" lang="en-IN" sz="2200" b="0" i="1" u="none" strike="noStrike" cap="none" normalizeH="0" baseline="0" dirty="0">
                        <a:ln>
                          <a:noFill/>
                        </a:ln>
                        <a:solidFill>
                          <a:srgbClr val="C00000"/>
                        </a:solidFill>
                        <a:effectLst/>
                        <a:latin typeface="Times New Roman" pitchFamily="18" charset="0"/>
                        <a:ea typeface="Times New Roman" pitchFamily="18" charset="0"/>
                        <a:cs typeface="Times New Roman" pitchFamily="18" charset="0"/>
                        <a:sym typeface="Arial" charset="0"/>
                      </a:endParaRPr>
                    </a:p>
                  </a:txBody>
                  <a:tcPr marL="93290" marR="9329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778908">
                <a:tc>
                  <a:txBody>
                    <a:bodyPr/>
                    <a:lstStyle/>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Conductance of these conductors is due to flow of electrons.</a:t>
                      </a: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During the conductance, there is no change in chemical composition of conductor.</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During the conductance, there is no flow of matter. </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Metallic conductance decreases with rise of the temperature (resistance increases with temp.).</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No change of conductance with changing time.</a:t>
                      </a: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AutoNum type="alphaLcPeriod"/>
                        <a:tabLst/>
                        <a:defRPr/>
                      </a:pPr>
                      <a:r>
                        <a:rPr kumimoji="0" lang="en-US" sz="2200" b="0" i="0"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rPr>
                        <a:t>Metals, alloys, certain solid salts, amides and Graphite.</a:t>
                      </a:r>
                      <a:endParaRPr kumimoji="0" lang="en-IN" sz="2200" b="0" i="1"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endParaRPr>
                    </a:p>
                    <a:p>
                      <a:pPr marL="342900" marR="0" lvl="0" indent="-342900" algn="just" defTabSz="914400" rtl="0" eaLnBrk="1" fontAlgn="base" latinLnBrk="0" hangingPunct="1">
                        <a:lnSpc>
                          <a:spcPct val="100000"/>
                        </a:lnSpc>
                        <a:spcBef>
                          <a:spcPct val="0"/>
                        </a:spcBef>
                        <a:spcAft>
                          <a:spcPct val="0"/>
                        </a:spcAft>
                        <a:buClrTx/>
                        <a:buSzTx/>
                        <a:buFont typeface="Calibri Light" pitchFamily="34" charset="0"/>
                        <a:buNone/>
                        <a:tabLst/>
                      </a:pPr>
                      <a:endPar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Arial" charset="0"/>
                      </a:endParaRPr>
                    </a:p>
                  </a:txBody>
                  <a:tcPr marL="93290" marR="932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Conductance of these conductors is due to flow of ions.</a:t>
                      </a:r>
                    </a:p>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During the conductance, there is a change in chemical composition of conductor.</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During the conductance, there is flow of matter.</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Ionic conductance increases with rise of the temperature (ionization increases with temp.).</a:t>
                      </a:r>
                      <a:endParaRPr kumimoji="0" lang="en-IN" sz="2200" b="0" i="1"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endParaRPr>
                    </a:p>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pPr>
                      <a:r>
                        <a:rPr kumimoji="0" lang="en-US" sz="2200" b="0" i="0" u="none" strike="noStrike" cap="none" normalizeH="0" baseline="0" dirty="0">
                          <a:ln>
                            <a:noFill/>
                          </a:ln>
                          <a:solidFill>
                            <a:srgbClr val="002060"/>
                          </a:solidFill>
                          <a:effectLst/>
                          <a:latin typeface="Times New Roman" pitchFamily="18" charset="0"/>
                          <a:ea typeface="Times New Roman" pitchFamily="18" charset="0"/>
                          <a:cs typeface="Times New Roman" pitchFamily="18" charset="0"/>
                          <a:sym typeface="Arial" charset="0"/>
                        </a:rPr>
                        <a:t>Change of conductance with changing time.</a:t>
                      </a:r>
                    </a:p>
                    <a:p>
                      <a:pPr marL="342900" marR="0" lvl="0" indent="-342900" algn="just" defTabSz="914400" rtl="0" eaLnBrk="1" fontAlgn="base" latinLnBrk="0" hangingPunct="1">
                        <a:lnSpc>
                          <a:spcPct val="100000"/>
                        </a:lnSpc>
                        <a:spcBef>
                          <a:spcPts val="0"/>
                        </a:spcBef>
                        <a:spcAft>
                          <a:spcPct val="0"/>
                        </a:spcAft>
                        <a:buClrTx/>
                        <a:buSzTx/>
                        <a:buFont typeface="Calibri Light" pitchFamily="34" charset="0"/>
                        <a:buAutoNum type="alphaLcPeriod"/>
                        <a:tabLst/>
                        <a:defRPr/>
                      </a:pPr>
                      <a:r>
                        <a:rPr kumimoji="0" lang="en-US" sz="2200" b="0" i="0"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rPr>
                        <a:t>Electrolytes like Acids (HCl, CH</a:t>
                      </a:r>
                      <a:r>
                        <a:rPr kumimoji="0" lang="en-US" sz="2200" b="0" i="0" u="none" strike="noStrike" cap="none" normalizeH="0" baseline="-25000" dirty="0">
                          <a:ln>
                            <a:noFill/>
                          </a:ln>
                          <a:solidFill>
                            <a:srgbClr val="002060"/>
                          </a:solidFill>
                          <a:effectLst/>
                          <a:latin typeface="Times New Roman" pitchFamily="18" charset="0"/>
                          <a:ea typeface="宋体" pitchFamily="2" charset="-122"/>
                          <a:cs typeface="Times New Roman" pitchFamily="18" charset="0"/>
                          <a:sym typeface="Arial" charset="0"/>
                        </a:rPr>
                        <a:t>3</a:t>
                      </a:r>
                      <a:r>
                        <a:rPr kumimoji="0" lang="en-US" sz="2200" b="0" i="0"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rPr>
                        <a:t>COOH), Bases (NaOH, </a:t>
                      </a:r>
                      <a:r>
                        <a:rPr lang="en-US" sz="2200" kern="1200" dirty="0">
                          <a:solidFill>
                            <a:srgbClr val="002060"/>
                          </a:solidFill>
                          <a:latin typeface="Times New Roman" pitchFamily="18" charset="0"/>
                          <a:ea typeface="+mn-ea"/>
                          <a:cs typeface="Times New Roman" pitchFamily="18" charset="0"/>
                        </a:rPr>
                        <a:t>NH</a:t>
                      </a:r>
                      <a:r>
                        <a:rPr lang="en-US" sz="2200" kern="1200" baseline="-25000" dirty="0">
                          <a:solidFill>
                            <a:srgbClr val="002060"/>
                          </a:solidFill>
                          <a:latin typeface="Times New Roman" pitchFamily="18" charset="0"/>
                          <a:ea typeface="+mn-ea"/>
                          <a:cs typeface="Times New Roman" pitchFamily="18" charset="0"/>
                        </a:rPr>
                        <a:t>4</a:t>
                      </a:r>
                      <a:r>
                        <a:rPr lang="en-US" sz="2200" kern="1200" dirty="0">
                          <a:solidFill>
                            <a:srgbClr val="002060"/>
                          </a:solidFill>
                          <a:latin typeface="Times New Roman" pitchFamily="18" charset="0"/>
                          <a:ea typeface="+mn-ea"/>
                          <a:cs typeface="Times New Roman" pitchFamily="18" charset="0"/>
                        </a:rPr>
                        <a:t>OH</a:t>
                      </a:r>
                      <a:r>
                        <a:rPr kumimoji="0" lang="en-US" sz="2200" b="0" i="0"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rPr>
                        <a:t>) and Salts (NaCl, </a:t>
                      </a:r>
                      <a:r>
                        <a:rPr lang="en-US" sz="2200" kern="1200" dirty="0">
                          <a:solidFill>
                            <a:srgbClr val="002060"/>
                          </a:solidFill>
                          <a:latin typeface="Times New Roman" pitchFamily="18" charset="0"/>
                          <a:ea typeface="+mn-ea"/>
                          <a:cs typeface="Times New Roman" pitchFamily="18" charset="0"/>
                        </a:rPr>
                        <a:t>CH</a:t>
                      </a:r>
                      <a:r>
                        <a:rPr lang="en-US" sz="2200" kern="1200" baseline="-25000" dirty="0">
                          <a:solidFill>
                            <a:srgbClr val="002060"/>
                          </a:solidFill>
                          <a:latin typeface="Times New Roman" pitchFamily="18" charset="0"/>
                          <a:ea typeface="+mn-ea"/>
                          <a:cs typeface="Times New Roman" pitchFamily="18" charset="0"/>
                        </a:rPr>
                        <a:t>3</a:t>
                      </a:r>
                      <a:r>
                        <a:rPr lang="en-US" sz="2200" kern="1200" dirty="0">
                          <a:solidFill>
                            <a:srgbClr val="002060"/>
                          </a:solidFill>
                          <a:latin typeface="Times New Roman" pitchFamily="18" charset="0"/>
                          <a:ea typeface="+mn-ea"/>
                          <a:cs typeface="Times New Roman" pitchFamily="18" charset="0"/>
                        </a:rPr>
                        <a:t>COONH</a:t>
                      </a:r>
                      <a:r>
                        <a:rPr lang="en-US" sz="2200" kern="1200" baseline="-25000" dirty="0">
                          <a:solidFill>
                            <a:srgbClr val="002060"/>
                          </a:solidFill>
                          <a:latin typeface="Times New Roman" pitchFamily="18" charset="0"/>
                          <a:ea typeface="+mn-ea"/>
                          <a:cs typeface="Times New Roman" pitchFamily="18" charset="0"/>
                        </a:rPr>
                        <a:t>4</a:t>
                      </a:r>
                      <a:r>
                        <a:rPr kumimoji="0" lang="en-US" sz="2200" b="0" i="0" u="none" strike="noStrike" cap="none" normalizeH="0" baseline="0" dirty="0">
                          <a:ln>
                            <a:noFill/>
                          </a:ln>
                          <a:solidFill>
                            <a:srgbClr val="002060"/>
                          </a:solidFill>
                          <a:effectLst/>
                          <a:latin typeface="Times New Roman" pitchFamily="18" charset="0"/>
                          <a:ea typeface="宋体" pitchFamily="2" charset="-122"/>
                          <a:cs typeface="Times New Roman" pitchFamily="18" charset="0"/>
                          <a:sym typeface="Arial" charset="0"/>
                        </a:rPr>
                        <a:t>).</a:t>
                      </a:r>
                    </a:p>
                  </a:txBody>
                  <a:tcPr marL="93290" marR="932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4255450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56821"/>
            <a:ext cx="11963400" cy="5447645"/>
          </a:xfrm>
          <a:prstGeom prst="rect">
            <a:avLst/>
          </a:prstGeom>
        </p:spPr>
        <p:txBody>
          <a:bodyPr wrap="square">
            <a:spAutoFit/>
          </a:bodyPr>
          <a:lstStyle/>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electrode potential of calomel electrode depends on the concentration of KCl used.</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potential for saturated KCl solution is 0.2422V. </a:t>
            </a:r>
          </a:p>
          <a:p>
            <a:pPr algn="just">
              <a:buClr>
                <a:srgbClr val="7030A0"/>
              </a:buClr>
            </a:pPr>
            <a:endParaRPr lang="en-US" sz="2400" dirty="0">
              <a:latin typeface="Times New Roman" pitchFamily="18" charset="0"/>
              <a:cs typeface="Times New Roman" pitchFamily="18" charset="0"/>
            </a:endParaRPr>
          </a:p>
          <a:p>
            <a:pPr algn="just"/>
            <a:r>
              <a:rPr lang="en-US" sz="3200" b="1" dirty="0">
                <a:solidFill>
                  <a:srgbClr val="C00000"/>
                </a:solidFill>
                <a:latin typeface="Times New Roman" pitchFamily="18" charset="0"/>
                <a:cs typeface="Times New Roman" pitchFamily="18" charset="0"/>
              </a:rPr>
              <a:t>Advantages:- </a:t>
            </a:r>
          </a:p>
          <a:p>
            <a:pPr algn="just"/>
            <a:endParaRPr lang="en-US" sz="2400" dirty="0">
              <a:latin typeface="Times New Roman" pitchFamily="18" charset="0"/>
              <a:cs typeface="Times New Roman" pitchFamily="18" charset="0"/>
            </a:endParaRPr>
          </a:p>
          <a:p>
            <a:pPr marL="457200" indent="-457200" algn="just">
              <a:buAutoNum type="arabicPeriod"/>
            </a:pPr>
            <a:r>
              <a:rPr lang="en-US" sz="2400" dirty="0">
                <a:latin typeface="Times New Roman" pitchFamily="18" charset="0"/>
                <a:cs typeface="Times New Roman" pitchFamily="18" charset="0"/>
              </a:rPr>
              <a:t>Simple to Construct.</a:t>
            </a:r>
          </a:p>
          <a:p>
            <a:pPr marL="457200" indent="-457200" algn="just">
              <a:buAutoNum type="arabicPeriod"/>
            </a:pPr>
            <a:r>
              <a:rPr lang="en-US" sz="2400" dirty="0">
                <a:latin typeface="Times New Roman" pitchFamily="18" charset="0"/>
                <a:cs typeface="Times New Roman" pitchFamily="18" charset="0"/>
              </a:rPr>
              <a:t>Cell potential does not vary with temperature.</a:t>
            </a:r>
          </a:p>
          <a:p>
            <a:pPr marL="457200" indent="-457200" algn="just">
              <a:buAutoNum type="arabicPeriod"/>
            </a:pPr>
            <a:r>
              <a:rPr lang="en-US" sz="2400" dirty="0">
                <a:latin typeface="Times New Roman" pitchFamily="18" charset="0"/>
                <a:cs typeface="Times New Roman" pitchFamily="18" charset="0"/>
              </a:rPr>
              <a:t>The cell potential is reproducible and constant over a long period. </a:t>
            </a:r>
          </a:p>
          <a:p>
            <a:pPr algn="just"/>
            <a:endParaRPr lang="en-US" sz="2400" dirty="0">
              <a:latin typeface="Times New Roman" pitchFamily="18" charset="0"/>
              <a:cs typeface="Times New Roman" pitchFamily="18" charset="0"/>
            </a:endParaRPr>
          </a:p>
          <a:p>
            <a:pPr algn="just"/>
            <a:r>
              <a:rPr lang="en-US" sz="2800" b="1" dirty="0">
                <a:solidFill>
                  <a:srgbClr val="C00000"/>
                </a:solidFill>
                <a:latin typeface="Times New Roman" pitchFamily="18" charset="0"/>
                <a:cs typeface="Times New Roman" pitchFamily="18" charset="0"/>
              </a:rPr>
              <a:t>Applications: </a:t>
            </a:r>
          </a:p>
          <a:p>
            <a:pPr algn="just"/>
            <a:endParaRPr lang="en-US" sz="2400" dirty="0">
              <a:latin typeface="Times New Roman" pitchFamily="18" charset="0"/>
              <a:cs typeface="Times New Roman" pitchFamily="18" charset="0"/>
            </a:endParaRPr>
          </a:p>
          <a:p>
            <a:pPr marL="457200" indent="-457200" algn="just">
              <a:buAutoNum type="arabicPeriod"/>
            </a:pPr>
            <a:r>
              <a:rPr lang="en-US" sz="2400" dirty="0">
                <a:latin typeface="Times New Roman" pitchFamily="18" charset="0"/>
                <a:cs typeface="Times New Roman" pitchFamily="18" charset="0"/>
              </a:rPr>
              <a:t>It is used as secondary reference electrode in the measurement of single electrode. </a:t>
            </a:r>
          </a:p>
          <a:p>
            <a:pPr marL="457200" indent="-457200" algn="just">
              <a:buAutoNum type="arabicPeriod"/>
            </a:pPr>
            <a:r>
              <a:rPr lang="en-US" sz="2400" dirty="0">
                <a:latin typeface="Times New Roman" pitchFamily="18" charset="0"/>
                <a:cs typeface="Times New Roman" pitchFamily="18" charset="0"/>
              </a:rPr>
              <a:t>It is used as reference electrode in all potentiometer determinations. </a:t>
            </a:r>
          </a:p>
          <a:p>
            <a:pPr marL="457200" indent="-457200" algn="just">
              <a:buAutoNum type="arabicPeriod"/>
            </a:pPr>
            <a:r>
              <a:rPr lang="en-US" sz="2400" dirty="0">
                <a:latin typeface="Times New Roman" pitchFamily="18" charset="0"/>
                <a:cs typeface="Times New Roman" pitchFamily="18" charset="0"/>
              </a:rPr>
              <a:t>The SCE is used in pH measurement</a:t>
            </a:r>
          </a:p>
        </p:txBody>
      </p:sp>
    </p:spTree>
    <p:extLst>
      <p:ext uri="{BB962C8B-B14F-4D97-AF65-F5344CB8AC3E}">
        <p14:creationId xmlns:p14="http://schemas.microsoft.com/office/powerpoint/2010/main" val="2948280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600" y="76200"/>
            <a:ext cx="12192000" cy="6269926"/>
            <a:chOff x="228600" y="76200"/>
            <a:chExt cx="12192000" cy="6269926"/>
          </a:xfrm>
        </p:grpSpPr>
        <p:sp>
          <p:nvSpPr>
            <p:cNvPr id="3" name="Rectangle 2"/>
            <p:cNvSpPr/>
            <p:nvPr/>
          </p:nvSpPr>
          <p:spPr>
            <a:xfrm>
              <a:off x="228600" y="525482"/>
              <a:ext cx="12192000" cy="3970318"/>
            </a:xfrm>
            <a:prstGeom prst="rect">
              <a:avLst/>
            </a:prstGeom>
          </p:spPr>
          <p:txBody>
            <a:bodyPr wrap="square">
              <a:spAutoFit/>
            </a:bodyPr>
            <a:lstStyle/>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The Quinhydrone electrode is a type of </a:t>
              </a:r>
              <a:r>
                <a:rPr lang="en-US" sz="2400" b="1" dirty="0">
                  <a:latin typeface="Times New Roman" pitchFamily="18" charset="0"/>
                  <a:cs typeface="Times New Roman" pitchFamily="18" charset="0"/>
                </a:rPr>
                <a:t>Reversible redox electrode.</a:t>
              </a:r>
            </a:p>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This can be used to measure the </a:t>
              </a:r>
              <a:r>
                <a:rPr lang="en-US" sz="2400" i="1" dirty="0">
                  <a:latin typeface="Times New Roman" pitchFamily="18" charset="0"/>
                  <a:cs typeface="Times New Roman" pitchFamily="18" charset="0"/>
                </a:rPr>
                <a:t>pH </a:t>
              </a:r>
              <a:r>
                <a:rPr lang="en-US" sz="2400" dirty="0">
                  <a:latin typeface="Times New Roman" pitchFamily="18" charset="0"/>
                  <a:cs typeface="Times New Roman" pitchFamily="18" charset="0"/>
                </a:rPr>
                <a:t>of a solution and an alternative to glass electrode.</a:t>
              </a:r>
            </a:p>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The electrode consists of a platinum wire dipped in a solution saturated with Quinhydrone. </a:t>
              </a:r>
            </a:p>
            <a:p>
              <a:pPr marL="463550" indent="-463550" algn="just">
                <a:lnSpc>
                  <a:spcPct val="150000"/>
                </a:lnSpc>
                <a:buClr>
                  <a:srgbClr val="7030A0"/>
                </a:buClr>
                <a:buFont typeface="Wingdings" pitchFamily="2" charset="2"/>
                <a:buChar char="v"/>
              </a:pPr>
              <a:r>
                <a:rPr lang="zh-CN" altLang="en-US" sz="2400" dirty="0">
                  <a:latin typeface="Times New Roman" pitchFamily="18" charset="0"/>
                  <a:cs typeface="Times New Roman" pitchFamily="18" charset="0"/>
                  <a:sym typeface="Arial" panose="020B0604020202020204" pitchFamily="34" charset="0"/>
                </a:rPr>
                <a:t>Quinhydrone is a 1:1 molar mixture of quinone and hydroquinone. </a:t>
              </a:r>
              <a:endParaRPr lang="en-US" sz="2400" dirty="0">
                <a:latin typeface="Times New Roman" pitchFamily="18" charset="0"/>
                <a:cs typeface="Times New Roman" pitchFamily="18" charset="0"/>
              </a:endParaRPr>
            </a:p>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The electrode  solution is with two chemical species in different oxidation states. </a:t>
              </a:r>
            </a:p>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Quinone is oxidant, and hydroquinone is reductant in this reaction. </a:t>
              </a:r>
            </a:p>
            <a:p>
              <a:pPr marL="463550" indent="-463550" algn="just">
                <a:lnSpc>
                  <a:spcPct val="150000"/>
                </a:lnSpc>
                <a:buClr>
                  <a:srgbClr val="7030A0"/>
                </a:buClr>
                <a:buFont typeface="Wingdings" pitchFamily="2" charset="2"/>
                <a:buChar char="v"/>
              </a:pPr>
              <a:r>
                <a:rPr lang="en-US" sz="2400" dirty="0">
                  <a:latin typeface="Times New Roman" pitchFamily="18" charset="0"/>
                  <a:cs typeface="Times New Roman" pitchFamily="18" charset="0"/>
                </a:rPr>
                <a:t>The transfer of electrons between the species takes place through the inert material.</a:t>
              </a:r>
            </a:p>
          </p:txBody>
        </p:sp>
        <p:sp>
          <p:nvSpPr>
            <p:cNvPr id="4" name="TextBox 3"/>
            <p:cNvSpPr txBox="1"/>
            <p:nvPr/>
          </p:nvSpPr>
          <p:spPr>
            <a:xfrm>
              <a:off x="4343400" y="76200"/>
              <a:ext cx="4307141" cy="584775"/>
            </a:xfrm>
            <a:prstGeom prst="rect">
              <a:avLst/>
            </a:prstGeom>
            <a:noFill/>
          </p:spPr>
          <p:txBody>
            <a:bodyPr wrap="none" rtlCol="0">
              <a:spAutoFit/>
            </a:bodyPr>
            <a:lstStyle/>
            <a:p>
              <a:pPr algn="ctr"/>
              <a:r>
                <a:rPr lang="en-US" sz="3200" b="1" dirty="0">
                  <a:solidFill>
                    <a:srgbClr val="C00000"/>
                  </a:solidFill>
                  <a:latin typeface="Times New Roman" pitchFamily="18" charset="0"/>
                  <a:cs typeface="Times New Roman" pitchFamily="18" charset="0"/>
                </a:rPr>
                <a:t>Quinhydrone Electrode</a:t>
              </a:r>
            </a:p>
          </p:txBody>
        </p:sp>
        <p:graphicFrame>
          <p:nvGraphicFramePr>
            <p:cNvPr id="5" name="Object 4"/>
            <p:cNvGraphicFramePr>
              <a:graphicFrameLocks noChangeAspect="1"/>
            </p:cNvGraphicFramePr>
            <p:nvPr>
              <p:extLst>
                <p:ext uri="{D42A27DB-BD31-4B8C-83A1-F6EECF244321}">
                  <p14:modId xmlns:p14="http://schemas.microsoft.com/office/powerpoint/2010/main" val="4080682230"/>
                </p:ext>
              </p:extLst>
            </p:nvPr>
          </p:nvGraphicFramePr>
          <p:xfrm>
            <a:off x="5867400" y="4495800"/>
            <a:ext cx="4038600" cy="1850326"/>
          </p:xfrm>
          <a:graphic>
            <a:graphicData uri="http://schemas.openxmlformats.org/presentationml/2006/ole">
              <mc:AlternateContent xmlns:mc="http://schemas.openxmlformats.org/markup-compatibility/2006">
                <mc:Choice xmlns:v="urn:schemas-microsoft-com:vml" Requires="v">
                  <p:oleObj spid="_x0000_s7174" name="CS ChemDraw Drawing" r:id="rId3" imgW="1915762" imgH="877986" progId="ChemDraw.Document.6.0">
                    <p:embed/>
                  </p:oleObj>
                </mc:Choice>
                <mc:Fallback>
                  <p:oleObj name="CS ChemDraw Drawing" r:id="rId3" imgW="1915762" imgH="877986" progId="ChemDraw.Document.6.0">
                    <p:embed/>
                    <p:pic>
                      <p:nvPicPr>
                        <p:cNvPr id="0" name=""/>
                        <p:cNvPicPr/>
                        <p:nvPr/>
                      </p:nvPicPr>
                      <p:blipFill>
                        <a:blip r:embed="rId4"/>
                        <a:stretch>
                          <a:fillRect/>
                        </a:stretch>
                      </p:blipFill>
                      <p:spPr>
                        <a:xfrm>
                          <a:off x="5867400" y="4495800"/>
                          <a:ext cx="4038600" cy="1850326"/>
                        </a:xfrm>
                        <a:prstGeom prst="rect">
                          <a:avLst/>
                        </a:prstGeom>
                        <a:solidFill>
                          <a:schemeClr val="accent4">
                            <a:lumMod val="40000"/>
                            <a:lumOff val="60000"/>
                          </a:schemeClr>
                        </a:solidFill>
                      </p:spPr>
                    </p:pic>
                  </p:oleObj>
                </mc:Fallback>
              </mc:AlternateContent>
            </a:graphicData>
          </a:graphic>
        </p:graphicFrame>
        <p:sp>
          <p:nvSpPr>
            <p:cNvPr id="6" name="TextBox 5"/>
            <p:cNvSpPr txBox="1"/>
            <p:nvPr/>
          </p:nvSpPr>
          <p:spPr>
            <a:xfrm>
              <a:off x="1828800" y="5257800"/>
              <a:ext cx="3494931" cy="461665"/>
            </a:xfrm>
            <a:prstGeom prst="rect">
              <a:avLst/>
            </a:prstGeom>
            <a:noFill/>
          </p:spPr>
          <p:txBody>
            <a:bodyPr wrap="none" rtlCol="0">
              <a:spAutoFit/>
            </a:bodyPr>
            <a:lstStyle/>
            <a:p>
              <a:r>
                <a:rPr lang="en-US" sz="2400" b="1" dirty="0">
                  <a:solidFill>
                    <a:srgbClr val="0000FF"/>
                  </a:solidFill>
                  <a:latin typeface="Times New Roman" pitchFamily="18" charset="0"/>
                  <a:cs typeface="Times New Roman" pitchFamily="18" charset="0"/>
                </a:rPr>
                <a:t>The electrode reaction is:</a:t>
              </a:r>
            </a:p>
          </p:txBody>
        </p:sp>
      </p:grpSp>
    </p:spTree>
    <p:extLst>
      <p:ext uri="{BB962C8B-B14F-4D97-AF65-F5344CB8AC3E}">
        <p14:creationId xmlns:p14="http://schemas.microsoft.com/office/powerpoint/2010/main" val="1115530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0404"/>
            <a:ext cx="6400800" cy="1052596"/>
          </a:xfrm>
          <a:prstGeom prst="rect">
            <a:avLst/>
          </a:prstGeom>
          <a:solidFill>
            <a:schemeClr val="tx2">
              <a:lumMod val="20000"/>
              <a:lumOff val="80000"/>
            </a:schemeClr>
          </a:solidFill>
        </p:spPr>
        <p:txBody>
          <a:bodyPr wrap="square">
            <a:spAutoFit/>
          </a:bodyPr>
          <a:lstStyle/>
          <a:p>
            <a:pPr marL="34925" indent="-282575" algn="ctr">
              <a:spcBef>
                <a:spcPct val="0"/>
              </a:spcBef>
            </a:pPr>
            <a:r>
              <a:rPr lang="zh-CN" altLang="en-US" sz="2400" b="1" dirty="0">
                <a:solidFill>
                  <a:schemeClr val="accent1">
                    <a:lumMod val="75000"/>
                  </a:schemeClr>
                </a:solidFill>
                <a:latin typeface="Times New Roman" pitchFamily="18" charset="0"/>
                <a:cs typeface="Times New Roman" pitchFamily="18" charset="0"/>
                <a:sym typeface="Arial" panose="020B0604020202020204" pitchFamily="34" charset="0"/>
              </a:rPr>
              <a:t> Q  +  2H</a:t>
            </a:r>
            <a:r>
              <a:rPr lang="zh-CN" altLang="en-US" sz="2400" b="1" baseline="30000" dirty="0">
                <a:solidFill>
                  <a:schemeClr val="accent1">
                    <a:lumMod val="75000"/>
                  </a:schemeClr>
                </a:solidFill>
                <a:latin typeface="Times New Roman" pitchFamily="18" charset="0"/>
                <a:cs typeface="Times New Roman" pitchFamily="18" charset="0"/>
                <a:sym typeface="Arial" panose="020B0604020202020204" pitchFamily="34" charset="0"/>
              </a:rPr>
              <a:t>+</a:t>
            </a:r>
            <a:r>
              <a:rPr lang="zh-CN" altLang="en-US" sz="2400" b="1" dirty="0">
                <a:solidFill>
                  <a:schemeClr val="accent1">
                    <a:lumMod val="75000"/>
                  </a:schemeClr>
                </a:solidFill>
                <a:latin typeface="Times New Roman" pitchFamily="18" charset="0"/>
                <a:cs typeface="Times New Roman" pitchFamily="18" charset="0"/>
                <a:sym typeface="Arial" panose="020B0604020202020204" pitchFamily="34" charset="0"/>
              </a:rPr>
              <a:t>  + 2e</a:t>
            </a:r>
            <a:r>
              <a:rPr lang="zh-CN" altLang="en-US" sz="2400" b="1" baseline="30000" dirty="0">
                <a:solidFill>
                  <a:schemeClr val="accent1">
                    <a:lumMod val="75000"/>
                  </a:schemeClr>
                </a:solidFill>
                <a:latin typeface="Times New Roman" pitchFamily="18" charset="0"/>
                <a:cs typeface="Times New Roman" pitchFamily="18" charset="0"/>
                <a:sym typeface="Arial" panose="020B0604020202020204" pitchFamily="34" charset="0"/>
              </a:rPr>
              <a:t>-</a:t>
            </a:r>
            <a:r>
              <a:rPr lang="zh-CN" altLang="en-US" sz="2400" b="1" dirty="0">
                <a:solidFill>
                  <a:schemeClr val="accent1">
                    <a:lumMod val="75000"/>
                  </a:schemeClr>
                </a:solidFill>
                <a:latin typeface="Times New Roman" pitchFamily="18" charset="0"/>
                <a:cs typeface="Times New Roman" pitchFamily="18" charset="0"/>
                <a:sym typeface="Arial" panose="020B0604020202020204" pitchFamily="34" charset="0"/>
              </a:rPr>
              <a:t>  </a:t>
            </a:r>
            <a:r>
              <a:rPr lang="zh-CN" altLang="en-US" sz="2400" b="1" dirty="0">
                <a:solidFill>
                  <a:schemeClr val="accent1">
                    <a:lumMod val="75000"/>
                  </a:schemeClr>
                </a:solidFill>
                <a:latin typeface="Times New Roman" pitchFamily="18" charset="0"/>
                <a:cs typeface="Times New Roman" pitchFamily="18" charset="0"/>
                <a:sym typeface="Wingdings" panose="05000000000000000000" pitchFamily="2" charset="2"/>
              </a:rPr>
              <a:t> QH</a:t>
            </a:r>
            <a:r>
              <a:rPr lang="zh-CN" altLang="en-US" sz="2400" b="1" baseline="-25000" dirty="0">
                <a:solidFill>
                  <a:schemeClr val="accent1">
                    <a:lumMod val="75000"/>
                  </a:schemeClr>
                </a:solidFill>
                <a:latin typeface="Times New Roman" pitchFamily="18" charset="0"/>
                <a:cs typeface="Times New Roman" pitchFamily="18" charset="0"/>
                <a:sym typeface="Wingdings" panose="05000000000000000000" pitchFamily="2" charset="2"/>
              </a:rPr>
              <a:t>2</a:t>
            </a:r>
            <a:endParaRPr lang="zh-CN" altLang="zh-CN" sz="2400" dirty="0">
              <a:solidFill>
                <a:schemeClr val="accent1">
                  <a:lumMod val="75000"/>
                </a:schemeClr>
              </a:solidFill>
              <a:latin typeface="Times New Roman" pitchFamily="18" charset="0"/>
              <a:cs typeface="Times New Roman" pitchFamily="18" charset="0"/>
            </a:endParaRPr>
          </a:p>
          <a:p>
            <a:pPr marL="34925" indent="-282575" algn="ctr">
              <a:spcBef>
                <a:spcPct val="0"/>
              </a:spcBef>
            </a:pPr>
            <a:r>
              <a:rPr lang="zh-CN" altLang="en-US" sz="2400" b="1" baseline="-25000" dirty="0">
                <a:solidFill>
                  <a:schemeClr val="accent1">
                    <a:lumMod val="75000"/>
                  </a:schemeClr>
                </a:solidFill>
                <a:latin typeface="Times New Roman" pitchFamily="18" charset="0"/>
                <a:cs typeface="Times New Roman" pitchFamily="18" charset="0"/>
                <a:sym typeface="Arial" panose="020B0604020202020204" pitchFamily="34" charset="0"/>
              </a:rPr>
              <a:t>             (quinone)                           ( hydroquinone</a:t>
            </a:r>
            <a:r>
              <a:rPr lang="zh-CN" altLang="en-US" sz="2400" b="1" baseline="-25000" dirty="0">
                <a:solidFill>
                  <a:schemeClr val="bg1"/>
                </a:solidFill>
                <a:latin typeface="Times New Roman" pitchFamily="18" charset="0"/>
                <a:cs typeface="Times New Roman" pitchFamily="18" charset="0"/>
                <a:sym typeface="Arial" panose="020B0604020202020204" pitchFamily="34" charset="0"/>
              </a:rPr>
              <a:t>)</a:t>
            </a:r>
            <a:endParaRPr lang="zh-CN" altLang="zh-CN" sz="2400" dirty="0">
              <a:solidFill>
                <a:schemeClr val="bg1"/>
              </a:solidFill>
              <a:latin typeface="Times New Roman" pitchFamily="18" charset="0"/>
              <a:cs typeface="Times New Roman" pitchFamily="18" charset="0"/>
            </a:endParaRPr>
          </a:p>
          <a:p>
            <a:pPr marL="34925" indent="-282575">
              <a:lnSpc>
                <a:spcPct val="90000"/>
              </a:lnSpc>
            </a:pPr>
            <a:endParaRPr lang="zh-CN" altLang="en-US" sz="2400" b="1" baseline="-25000" dirty="0">
              <a:solidFill>
                <a:schemeClr val="bg1"/>
              </a:solidFill>
              <a:latin typeface="Times New Roman" pitchFamily="18" charset="0"/>
              <a:cs typeface="Times New Roman" pitchFamily="18" charset="0"/>
              <a:sym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228600" y="1211275"/>
                <a:ext cx="6400800" cy="5494325"/>
              </a:xfrm>
              <a:prstGeom prst="rect">
                <a:avLst/>
              </a:prstGeom>
              <a:solidFill>
                <a:schemeClr val="tx2">
                  <a:lumMod val="20000"/>
                  <a:lumOff val="80000"/>
                </a:schemeClr>
              </a:solidFill>
              <a:ln>
                <a:solidFill>
                  <a:srgbClr val="002060"/>
                </a:solidFill>
              </a:ln>
            </p:spPr>
            <p:txBody>
              <a:bodyPr>
                <a:spAutoFit/>
              </a:bodyPr>
              <a:lstStyle/>
              <a:p>
                <a:r>
                  <a:rPr lang="en-US" sz="2400" dirty="0">
                    <a:solidFill>
                      <a:schemeClr val="accent1">
                        <a:lumMod val="75000"/>
                      </a:schemeClr>
                    </a:solidFill>
                    <a:latin typeface="Times New Roman" pitchFamily="18" charset="0"/>
                    <a:cs typeface="Times New Roman" pitchFamily="18" charset="0"/>
                  </a:rPr>
                  <a:t>At 25</a:t>
                </a:r>
                <a:r>
                  <a:rPr lang="en-US" sz="2400" baseline="30000" dirty="0">
                    <a:solidFill>
                      <a:schemeClr val="accent1">
                        <a:lumMod val="75000"/>
                      </a:schemeClr>
                    </a:solidFill>
                    <a:latin typeface="Times New Roman" pitchFamily="18" charset="0"/>
                    <a:cs typeface="Times New Roman" pitchFamily="18" charset="0"/>
                  </a:rPr>
                  <a:t>c   </a:t>
                </a:r>
                <a:r>
                  <a:rPr lang="en-US" sz="2400" dirty="0">
                    <a:solidFill>
                      <a:schemeClr val="accent1">
                        <a:lumMod val="75000"/>
                      </a:schemeClr>
                    </a:solidFill>
                    <a:latin typeface="Times New Roman" pitchFamily="18" charset="0"/>
                    <a:cs typeface="Times New Roman" pitchFamily="18" charset="0"/>
                  </a:rPr>
                  <a:t>the electrode potentials is</a:t>
                </a:r>
              </a:p>
              <a:p>
                <a:r>
                  <a:rPr lang="en-US" sz="2400" dirty="0">
                    <a:solidFill>
                      <a:schemeClr val="accent1">
                        <a:lumMod val="75000"/>
                      </a:schemeClr>
                    </a:solidFill>
                    <a:latin typeface="Times New Roman" pitchFamily="18" charset="0"/>
                    <a:cs typeface="Times New Roman" pitchFamily="18" charset="0"/>
                  </a:rPr>
                  <a:t> </a:t>
                </a:r>
              </a:p>
              <a:p>
                <a:r>
                  <a:rPr lang="en-US" sz="2400" b="1" i="1" dirty="0">
                    <a:solidFill>
                      <a:schemeClr val="accent1">
                        <a:lumMod val="75000"/>
                      </a:schemeClr>
                    </a:solidFill>
                    <a:latin typeface="Times New Roman" pitchFamily="18" charset="0"/>
                    <a:cs typeface="Times New Roman" pitchFamily="18" charset="0"/>
                  </a:rPr>
                  <a:t>E = E</a:t>
                </a:r>
                <a:r>
                  <a:rPr lang="en-US" sz="2400" b="1" i="1" baseline="30000" dirty="0">
                    <a:solidFill>
                      <a:schemeClr val="accent1">
                        <a:lumMod val="75000"/>
                      </a:schemeClr>
                    </a:solidFill>
                    <a:latin typeface="Times New Roman" pitchFamily="18" charset="0"/>
                    <a:cs typeface="Times New Roman" pitchFamily="18" charset="0"/>
                  </a:rPr>
                  <a:t>0   </a:t>
                </a:r>
                <a:r>
                  <a:rPr lang="en-US" sz="2400" b="1" i="1" dirty="0">
                    <a:solidFill>
                      <a:schemeClr val="accent1">
                        <a:lumMod val="75000"/>
                      </a:schemeClr>
                    </a:solidFill>
                    <a:latin typeface="Times New Roman" pitchFamily="18" charset="0"/>
                    <a:cs typeface="Times New Roman" pitchFamily="18" charset="0"/>
                  </a:rPr>
                  <a:t>-</a:t>
                </a:r>
                <a:r>
                  <a:rPr lang="en-US" sz="2400" b="1" i="1" baseline="30000" dirty="0">
                    <a:solidFill>
                      <a:schemeClr val="accent1">
                        <a:lumMod val="75000"/>
                      </a:schemeClr>
                    </a:solidFill>
                    <a:latin typeface="Times New Roman" pitchFamily="18" charset="0"/>
                    <a:cs typeface="Times New Roman" pitchFamily="18" charset="0"/>
                  </a:rPr>
                  <a:t>   </a:t>
                </a:r>
                <a:r>
                  <a:rPr lang="en-US" sz="2400" b="1" i="1" dirty="0">
                    <a:solidFill>
                      <a:schemeClr val="accent1">
                        <a:lumMod val="75000"/>
                      </a:schemeClr>
                    </a:solidFill>
                    <a:latin typeface="Times New Roman" pitchFamily="18" charset="0"/>
                    <a:cs typeface="Times New Roman" pitchFamily="18" charset="0"/>
                  </a:rPr>
                  <a:t> </a:t>
                </a:r>
                <a14:m>
                  <m:oMath xmlns:m="http://schemas.openxmlformats.org/officeDocument/2006/math">
                    <m:f>
                      <m:fPr>
                        <m:ctrlPr>
                          <a:rPr lang="en-US" sz="2400" b="1" i="1">
                            <a:solidFill>
                              <a:schemeClr val="accent1">
                                <a:lumMod val="75000"/>
                              </a:schemeClr>
                            </a:solidFill>
                            <a:latin typeface="Cambria Math"/>
                          </a:rPr>
                        </m:ctrlPr>
                      </m:fPr>
                      <m:num>
                        <m:r>
                          <a:rPr lang="en-US" sz="2400" b="1" i="1">
                            <a:solidFill>
                              <a:schemeClr val="accent1">
                                <a:lumMod val="75000"/>
                              </a:schemeClr>
                            </a:solidFill>
                            <a:latin typeface="Cambria Math" panose="02040503050406030204" pitchFamily="18" charset="0"/>
                          </a:rPr>
                          <m:t>𝟎</m:t>
                        </m:r>
                        <m:r>
                          <a:rPr lang="en-US" sz="2400" b="1" i="1">
                            <a:solidFill>
                              <a:schemeClr val="accent1">
                                <a:lumMod val="75000"/>
                              </a:schemeClr>
                            </a:solidFill>
                            <a:latin typeface="Cambria Math" panose="02040503050406030204" pitchFamily="18" charset="0"/>
                          </a:rPr>
                          <m:t>.</m:t>
                        </m:r>
                        <m:r>
                          <a:rPr lang="en-US" sz="2400" b="1" i="1">
                            <a:solidFill>
                              <a:schemeClr val="accent1">
                                <a:lumMod val="75000"/>
                              </a:schemeClr>
                            </a:solidFill>
                            <a:latin typeface="Cambria Math" panose="02040503050406030204" pitchFamily="18" charset="0"/>
                          </a:rPr>
                          <m:t>𝟎𝟓𝟗𝟏</m:t>
                        </m:r>
                      </m:num>
                      <m:den>
                        <m:r>
                          <a:rPr lang="en-US" sz="2400" b="1" i="1">
                            <a:solidFill>
                              <a:schemeClr val="accent1">
                                <a:lumMod val="75000"/>
                              </a:schemeClr>
                            </a:solidFill>
                            <a:latin typeface="Cambria Math" panose="02040503050406030204" pitchFamily="18" charset="0"/>
                          </a:rPr>
                          <m:t>𝟐</m:t>
                        </m:r>
                      </m:den>
                    </m:f>
                  </m:oMath>
                </a14:m>
                <a:r>
                  <a:rPr lang="en-US" sz="2400" b="1" i="1" dirty="0">
                    <a:solidFill>
                      <a:schemeClr val="accent1">
                        <a:lumMod val="75000"/>
                      </a:schemeClr>
                    </a:solidFill>
                    <a:latin typeface="Times New Roman" pitchFamily="18" charset="0"/>
                    <a:cs typeface="Times New Roman" pitchFamily="18" charset="0"/>
                  </a:rPr>
                  <a:t>log</a:t>
                </a:r>
                <a14:m>
                  <m:oMath xmlns:m="http://schemas.openxmlformats.org/officeDocument/2006/math">
                    <m:f>
                      <m:fPr>
                        <m:ctrlPr>
                          <a:rPr lang="en-US" sz="2400" b="1" i="1">
                            <a:solidFill>
                              <a:schemeClr val="accent1">
                                <a:lumMod val="75000"/>
                              </a:schemeClr>
                            </a:solidFill>
                            <a:latin typeface="Cambria Math"/>
                          </a:rPr>
                        </m:ctrlPr>
                      </m:fPr>
                      <m:num>
                        <m:r>
                          <a:rPr lang="en-US" sz="2400" b="1" i="1">
                            <a:solidFill>
                              <a:schemeClr val="accent1">
                                <a:lumMod val="75000"/>
                              </a:schemeClr>
                            </a:solidFill>
                            <a:latin typeface="Cambria Math" panose="02040503050406030204" pitchFamily="18" charset="0"/>
                          </a:rPr>
                          <m:t>[</m:t>
                        </m:r>
                        <m:r>
                          <a:rPr lang="en-US" sz="2400" b="1" i="1">
                            <a:solidFill>
                              <a:schemeClr val="accent1">
                                <a:lumMod val="75000"/>
                              </a:schemeClr>
                            </a:solidFill>
                            <a:latin typeface="Cambria Math" panose="02040503050406030204" pitchFamily="18" charset="0"/>
                          </a:rPr>
                          <m:t>𝑸𝑯</m:t>
                        </m:r>
                        <m:r>
                          <a:rPr lang="en-US" sz="2400" b="1" i="1">
                            <a:solidFill>
                              <a:schemeClr val="accent1">
                                <a:lumMod val="75000"/>
                              </a:schemeClr>
                            </a:solidFill>
                            <a:latin typeface="Cambria Math" panose="02040503050406030204" pitchFamily="18" charset="0"/>
                          </a:rPr>
                          <m:t>𝟐</m:t>
                        </m:r>
                        <m:r>
                          <a:rPr lang="en-US" sz="2400" b="1" i="1">
                            <a:solidFill>
                              <a:schemeClr val="accent1">
                                <a:lumMod val="75000"/>
                              </a:schemeClr>
                            </a:solidFill>
                            <a:latin typeface="Cambria Math" panose="02040503050406030204" pitchFamily="18" charset="0"/>
                          </a:rPr>
                          <m:t>]</m:t>
                        </m:r>
                      </m:num>
                      <m:den>
                        <m:d>
                          <m:dPr>
                            <m:begChr m:val="["/>
                            <m:endChr m:val="]"/>
                            <m:ctrlPr>
                              <a:rPr lang="en-US" sz="2400" b="1" i="1">
                                <a:solidFill>
                                  <a:schemeClr val="accent1">
                                    <a:lumMod val="75000"/>
                                  </a:schemeClr>
                                </a:solidFill>
                                <a:latin typeface="Cambria Math"/>
                              </a:rPr>
                            </m:ctrlPr>
                          </m:dPr>
                          <m:e>
                            <m:r>
                              <a:rPr lang="en-US" sz="2400" b="1" i="1">
                                <a:solidFill>
                                  <a:schemeClr val="accent1">
                                    <a:lumMod val="75000"/>
                                  </a:schemeClr>
                                </a:solidFill>
                                <a:latin typeface="Cambria Math" panose="02040503050406030204" pitchFamily="18" charset="0"/>
                              </a:rPr>
                              <m:t>𝑸</m:t>
                            </m:r>
                          </m:e>
                        </m:d>
                        <m:r>
                          <a:rPr lang="en-US" sz="2400" b="1" i="1">
                            <a:solidFill>
                              <a:schemeClr val="accent1">
                                <a:lumMod val="75000"/>
                              </a:schemeClr>
                            </a:solidFill>
                            <a:latin typeface="Cambria Math" panose="02040503050406030204" pitchFamily="18" charset="0"/>
                          </a:rPr>
                          <m:t>[</m:t>
                        </m:r>
                        <m:r>
                          <a:rPr lang="en-US" sz="2400" b="1" i="1">
                            <a:solidFill>
                              <a:schemeClr val="accent1">
                                <a:lumMod val="75000"/>
                              </a:schemeClr>
                            </a:solidFill>
                            <a:latin typeface="Cambria Math" panose="02040503050406030204" pitchFamily="18" charset="0"/>
                          </a:rPr>
                          <m:t>𝑯</m:t>
                        </m:r>
                        <m:r>
                          <a:rPr lang="en-US" sz="2400" b="1" i="1">
                            <a:solidFill>
                              <a:schemeClr val="accent1">
                                <a:lumMod val="75000"/>
                              </a:schemeClr>
                            </a:solidFill>
                            <a:latin typeface="Cambria Math" panose="02040503050406030204" pitchFamily="18" charset="0"/>
                          </a:rPr>
                          <m:t>+]</m:t>
                        </m:r>
                        <m:r>
                          <a:rPr lang="en-US" sz="2400" b="1" i="1">
                            <a:solidFill>
                              <a:schemeClr val="accent1">
                                <a:lumMod val="75000"/>
                              </a:schemeClr>
                            </a:solidFill>
                            <a:latin typeface="Cambria Math" panose="02040503050406030204" pitchFamily="18" charset="0"/>
                          </a:rPr>
                          <m:t>𝟐</m:t>
                        </m:r>
                      </m:den>
                    </m:f>
                  </m:oMath>
                </a14:m>
                <a:endParaRPr lang="en-US" sz="2400" dirty="0">
                  <a:solidFill>
                    <a:schemeClr val="accent1">
                      <a:lumMod val="75000"/>
                    </a:schemeClr>
                  </a:solidFill>
                  <a:latin typeface="Times New Roman" pitchFamily="18" charset="0"/>
                  <a:cs typeface="Times New Roman" pitchFamily="18" charset="0"/>
                </a:endParaRPr>
              </a:p>
              <a:p>
                <a:r>
                  <a:rPr lang="en-US" sz="2400" dirty="0">
                    <a:solidFill>
                      <a:schemeClr val="accent1">
                        <a:lumMod val="75000"/>
                      </a:schemeClr>
                    </a:solidFill>
                    <a:latin typeface="Times New Roman" pitchFamily="18" charset="0"/>
                    <a:cs typeface="Times New Roman" pitchFamily="18" charset="0"/>
                  </a:rPr>
                  <a:t> </a:t>
                </a:r>
              </a:p>
              <a:p>
                <a:r>
                  <a:rPr lang="en-US" sz="2400" dirty="0">
                    <a:solidFill>
                      <a:schemeClr val="accent1">
                        <a:lumMod val="75000"/>
                      </a:schemeClr>
                    </a:solidFill>
                    <a:latin typeface="Times New Roman" pitchFamily="18" charset="0"/>
                    <a:cs typeface="Times New Roman" pitchFamily="18" charset="0"/>
                  </a:rPr>
                  <a:t>Since quinine and hydroquinone are taken in equimolar amounts i.e. [QH</a:t>
                </a:r>
                <a:r>
                  <a:rPr lang="en-US" sz="2400" baseline="30000" dirty="0">
                    <a:solidFill>
                      <a:schemeClr val="accent1">
                        <a:lumMod val="75000"/>
                      </a:schemeClr>
                    </a:solidFill>
                    <a:latin typeface="Times New Roman" pitchFamily="18" charset="0"/>
                    <a:cs typeface="Times New Roman" pitchFamily="18" charset="0"/>
                  </a:rPr>
                  <a:t>2</a:t>
                </a:r>
                <a:r>
                  <a:rPr lang="en-US" sz="2400" dirty="0">
                    <a:solidFill>
                      <a:schemeClr val="accent1">
                        <a:lumMod val="75000"/>
                      </a:schemeClr>
                    </a:solidFill>
                    <a:latin typeface="Times New Roman" pitchFamily="18" charset="0"/>
                    <a:cs typeface="Times New Roman" pitchFamily="18" charset="0"/>
                  </a:rPr>
                  <a:t>] = [Q]                    </a:t>
                </a:r>
              </a:p>
              <a:p>
                <a:r>
                  <a:rPr lang="en-US" sz="2400" i="1" dirty="0">
                    <a:solidFill>
                      <a:schemeClr val="accent1">
                        <a:lumMod val="75000"/>
                      </a:schemeClr>
                    </a:solidFill>
                    <a:latin typeface="Times New Roman" pitchFamily="18" charset="0"/>
                    <a:cs typeface="Times New Roman" pitchFamily="18" charset="0"/>
                  </a:rPr>
                  <a:t>E = E</a:t>
                </a:r>
                <a:r>
                  <a:rPr lang="en-US" sz="2400" i="1" baseline="30000" dirty="0">
                    <a:solidFill>
                      <a:schemeClr val="accent1">
                        <a:lumMod val="75000"/>
                      </a:schemeClr>
                    </a:solidFill>
                    <a:latin typeface="Times New Roman" pitchFamily="18" charset="0"/>
                    <a:cs typeface="Times New Roman" pitchFamily="18" charset="0"/>
                  </a:rPr>
                  <a:t>0   </a:t>
                </a:r>
                <a:r>
                  <a:rPr lang="en-US" sz="2400" i="1" dirty="0">
                    <a:solidFill>
                      <a:schemeClr val="accent1">
                        <a:lumMod val="75000"/>
                      </a:schemeClr>
                    </a:solidFill>
                    <a:latin typeface="Times New Roman" pitchFamily="18" charset="0"/>
                    <a:cs typeface="Times New Roman" pitchFamily="18" charset="0"/>
                  </a:rPr>
                  <a:t>-</a:t>
                </a:r>
                <a:r>
                  <a:rPr lang="en-US" sz="2400" i="1" baseline="30000" dirty="0">
                    <a:solidFill>
                      <a:schemeClr val="accent1">
                        <a:lumMod val="75000"/>
                      </a:schemeClr>
                    </a:solidFill>
                    <a:latin typeface="Times New Roman" pitchFamily="18" charset="0"/>
                    <a:cs typeface="Times New Roman" pitchFamily="18" charset="0"/>
                  </a:rPr>
                  <a:t>   </a:t>
                </a:r>
                <a:r>
                  <a:rPr lang="en-US" sz="2400" i="1" dirty="0">
                    <a:solidFill>
                      <a:schemeClr val="accent1">
                        <a:lumMod val="75000"/>
                      </a:schemeClr>
                    </a:solidFill>
                    <a:latin typeface="Times New Roman" pitchFamily="18" charset="0"/>
                    <a:cs typeface="Times New Roman" pitchFamily="18" charset="0"/>
                  </a:rPr>
                  <a:t> </a:t>
                </a:r>
                <a14:m>
                  <m:oMath xmlns:m="http://schemas.openxmlformats.org/officeDocument/2006/math">
                    <m:f>
                      <m:fPr>
                        <m:ctrlPr>
                          <a:rPr lang="en-US" sz="2400" i="1">
                            <a:solidFill>
                              <a:schemeClr val="accent1">
                                <a:lumMod val="75000"/>
                              </a:schemeClr>
                            </a:solidFill>
                            <a:latin typeface="Cambria Math"/>
                          </a:rPr>
                        </m:ctrlPr>
                      </m:fPr>
                      <m:num>
                        <m:r>
                          <a:rPr lang="en-US" sz="2400" i="1">
                            <a:solidFill>
                              <a:schemeClr val="accent1">
                                <a:lumMod val="75000"/>
                              </a:schemeClr>
                            </a:solidFill>
                            <a:latin typeface="Cambria Math" panose="02040503050406030204" pitchFamily="18" charset="0"/>
                          </a:rPr>
                          <m:t>0.0591</m:t>
                        </m:r>
                      </m:num>
                      <m:den>
                        <m:r>
                          <a:rPr lang="en-US" sz="2400" i="1">
                            <a:solidFill>
                              <a:schemeClr val="accent1">
                                <a:lumMod val="75000"/>
                              </a:schemeClr>
                            </a:solidFill>
                            <a:latin typeface="Cambria Math" panose="02040503050406030204" pitchFamily="18" charset="0"/>
                          </a:rPr>
                          <m:t>2</m:t>
                        </m:r>
                      </m:den>
                    </m:f>
                  </m:oMath>
                </a14:m>
                <a:r>
                  <a:rPr lang="en-US" sz="2400" i="1" dirty="0">
                    <a:solidFill>
                      <a:schemeClr val="accent1">
                        <a:lumMod val="75000"/>
                      </a:schemeClr>
                    </a:solidFill>
                    <a:latin typeface="Times New Roman" pitchFamily="18" charset="0"/>
                    <a:cs typeface="Times New Roman" pitchFamily="18" charset="0"/>
                  </a:rPr>
                  <a:t>log</a:t>
                </a:r>
                <a14:m>
                  <m:oMath xmlns:m="http://schemas.openxmlformats.org/officeDocument/2006/math">
                    <m:f>
                      <m:fPr>
                        <m:ctrlPr>
                          <a:rPr lang="en-US" sz="2400" i="1">
                            <a:solidFill>
                              <a:schemeClr val="accent1">
                                <a:lumMod val="75000"/>
                              </a:schemeClr>
                            </a:solidFill>
                            <a:latin typeface="Cambria Math"/>
                          </a:rPr>
                        </m:ctrlPr>
                      </m:fPr>
                      <m:num>
                        <m:r>
                          <a:rPr lang="en-US" sz="2400" i="1">
                            <a:solidFill>
                              <a:schemeClr val="accent1">
                                <a:lumMod val="75000"/>
                              </a:schemeClr>
                            </a:solidFill>
                            <a:latin typeface="Cambria Math" panose="02040503050406030204" pitchFamily="18" charset="0"/>
                          </a:rPr>
                          <m:t>1</m:t>
                        </m:r>
                      </m:num>
                      <m:den>
                        <m:r>
                          <a:rPr lang="en-US" sz="2400" i="1">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𝐻</m:t>
                        </m:r>
                        <m:r>
                          <a:rPr lang="en-US" sz="2400" i="1">
                            <a:solidFill>
                              <a:schemeClr val="accent1">
                                <a:lumMod val="75000"/>
                              </a:schemeClr>
                            </a:solidFill>
                            <a:latin typeface="Cambria Math" panose="02040503050406030204" pitchFamily="18" charset="0"/>
                          </a:rPr>
                          <m:t>+]2</m:t>
                        </m:r>
                      </m:den>
                    </m:f>
                  </m:oMath>
                </a14:m>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 </a:t>
                </a:r>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E = E</a:t>
                </a:r>
                <a:r>
                  <a:rPr lang="en-US" sz="2400" i="1" baseline="30000" dirty="0">
                    <a:solidFill>
                      <a:schemeClr val="accent1">
                        <a:lumMod val="75000"/>
                      </a:schemeClr>
                    </a:solidFill>
                    <a:latin typeface="Times New Roman" pitchFamily="18" charset="0"/>
                    <a:cs typeface="Times New Roman" pitchFamily="18" charset="0"/>
                  </a:rPr>
                  <a:t>0 </a:t>
                </a:r>
                <a:r>
                  <a:rPr lang="en-US" sz="2400" i="1" dirty="0">
                    <a:solidFill>
                      <a:schemeClr val="accent1">
                        <a:lumMod val="75000"/>
                      </a:schemeClr>
                    </a:solidFill>
                    <a:latin typeface="Times New Roman" pitchFamily="18" charset="0"/>
                    <a:cs typeface="Times New Roman" pitchFamily="18" charset="0"/>
                  </a:rPr>
                  <a:t>+ </a:t>
                </a:r>
                <a14:m>
                  <m:oMath xmlns:m="http://schemas.openxmlformats.org/officeDocument/2006/math">
                    <m:f>
                      <m:fPr>
                        <m:ctrlPr>
                          <a:rPr lang="en-US" sz="2400" i="1">
                            <a:solidFill>
                              <a:schemeClr val="accent1">
                                <a:lumMod val="75000"/>
                              </a:schemeClr>
                            </a:solidFill>
                            <a:latin typeface="Cambria Math"/>
                          </a:rPr>
                        </m:ctrlPr>
                      </m:fPr>
                      <m:num>
                        <m:r>
                          <a:rPr lang="en-US" sz="2400" i="1">
                            <a:solidFill>
                              <a:schemeClr val="accent1">
                                <a:lumMod val="75000"/>
                              </a:schemeClr>
                            </a:solidFill>
                            <a:latin typeface="Cambria Math" panose="02040503050406030204" pitchFamily="18" charset="0"/>
                          </a:rPr>
                          <m:t>0.0591</m:t>
                        </m:r>
                      </m:num>
                      <m:den>
                        <m:r>
                          <a:rPr lang="en-US" sz="2400" i="1">
                            <a:solidFill>
                              <a:schemeClr val="accent1">
                                <a:lumMod val="75000"/>
                              </a:schemeClr>
                            </a:solidFill>
                            <a:latin typeface="Cambria Math" panose="02040503050406030204" pitchFamily="18" charset="0"/>
                          </a:rPr>
                          <m:t>2</m:t>
                        </m:r>
                      </m:den>
                    </m:f>
                  </m:oMath>
                </a14:m>
                <a:r>
                  <a:rPr lang="en-US" sz="2400" i="1" dirty="0">
                    <a:solidFill>
                      <a:schemeClr val="accent1">
                        <a:lumMod val="75000"/>
                      </a:schemeClr>
                    </a:solidFill>
                    <a:latin typeface="Times New Roman" pitchFamily="18" charset="0"/>
                    <a:cs typeface="Times New Roman" pitchFamily="18" charset="0"/>
                  </a:rPr>
                  <a:t>log [H</a:t>
                </a:r>
                <a:r>
                  <a:rPr lang="en-US" sz="2400" i="1" baseline="30000" dirty="0">
                    <a:solidFill>
                      <a:schemeClr val="accent1">
                        <a:lumMod val="75000"/>
                      </a:schemeClr>
                    </a:solidFill>
                    <a:latin typeface="Times New Roman" pitchFamily="18" charset="0"/>
                    <a:cs typeface="Times New Roman" pitchFamily="18" charset="0"/>
                  </a:rPr>
                  <a:t>+] 2</a:t>
                </a:r>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 </a:t>
                </a:r>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E = E</a:t>
                </a:r>
                <a:r>
                  <a:rPr lang="en-US" sz="2400" i="1" baseline="30000" dirty="0">
                    <a:solidFill>
                      <a:schemeClr val="accent1">
                        <a:lumMod val="75000"/>
                      </a:schemeClr>
                    </a:solidFill>
                    <a:latin typeface="Times New Roman" pitchFamily="18" charset="0"/>
                    <a:cs typeface="Times New Roman" pitchFamily="18" charset="0"/>
                  </a:rPr>
                  <a:t>0 </a:t>
                </a:r>
                <a:r>
                  <a:rPr lang="en-US" sz="2400" i="1" dirty="0">
                    <a:solidFill>
                      <a:schemeClr val="accent1">
                        <a:lumMod val="75000"/>
                      </a:schemeClr>
                    </a:solidFill>
                    <a:latin typeface="Times New Roman" pitchFamily="18" charset="0"/>
                    <a:cs typeface="Times New Roman" pitchFamily="18" charset="0"/>
                  </a:rPr>
                  <a:t>+ 0.0591 log [H</a:t>
                </a:r>
                <a:r>
                  <a:rPr lang="en-US" sz="2400" i="1" baseline="30000" dirty="0">
                    <a:solidFill>
                      <a:schemeClr val="accent1">
                        <a:lumMod val="75000"/>
                      </a:schemeClr>
                    </a:solidFill>
                    <a:latin typeface="Times New Roman" pitchFamily="18" charset="0"/>
                    <a:cs typeface="Times New Roman" pitchFamily="18" charset="0"/>
                  </a:rPr>
                  <a:t>+</a:t>
                </a:r>
                <a:r>
                  <a:rPr lang="en-US" sz="2400" i="1" dirty="0">
                    <a:solidFill>
                      <a:schemeClr val="accent1">
                        <a:lumMod val="75000"/>
                      </a:schemeClr>
                    </a:solidFill>
                    <a:latin typeface="Times New Roman" pitchFamily="18" charset="0"/>
                    <a:cs typeface="Times New Roman" pitchFamily="18" charset="0"/>
                  </a:rPr>
                  <a:t>]</a:t>
                </a:r>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 </a:t>
                </a:r>
                <a:endParaRPr lang="en-US" sz="2400" dirty="0">
                  <a:solidFill>
                    <a:schemeClr val="accent1">
                      <a:lumMod val="75000"/>
                    </a:schemeClr>
                  </a:solidFill>
                  <a:latin typeface="Times New Roman" pitchFamily="18" charset="0"/>
                  <a:cs typeface="Times New Roman" pitchFamily="18" charset="0"/>
                </a:endParaRPr>
              </a:p>
              <a:p>
                <a:r>
                  <a:rPr lang="en-US" sz="2400" i="1" dirty="0">
                    <a:solidFill>
                      <a:schemeClr val="accent1">
                        <a:lumMod val="75000"/>
                      </a:schemeClr>
                    </a:solidFill>
                    <a:latin typeface="Times New Roman" pitchFamily="18" charset="0"/>
                    <a:cs typeface="Times New Roman" pitchFamily="18" charset="0"/>
                  </a:rPr>
                  <a:t>E = E</a:t>
                </a:r>
                <a:r>
                  <a:rPr lang="en-US" sz="2400" i="1" baseline="30000" dirty="0">
                    <a:solidFill>
                      <a:schemeClr val="accent1">
                        <a:lumMod val="75000"/>
                      </a:schemeClr>
                    </a:solidFill>
                    <a:latin typeface="Times New Roman" pitchFamily="18" charset="0"/>
                    <a:cs typeface="Times New Roman" pitchFamily="18" charset="0"/>
                  </a:rPr>
                  <a:t>0   </a:t>
                </a:r>
                <a:r>
                  <a:rPr lang="en-US" sz="2400" i="1" dirty="0">
                    <a:solidFill>
                      <a:schemeClr val="accent1">
                        <a:lumMod val="75000"/>
                      </a:schemeClr>
                    </a:solidFill>
                    <a:latin typeface="Times New Roman" pitchFamily="18" charset="0"/>
                    <a:cs typeface="Times New Roman" pitchFamily="18" charset="0"/>
                  </a:rPr>
                  <a:t>-0.0591 p</a:t>
                </a:r>
                <a:r>
                  <a:rPr lang="en-US" sz="2400" i="1" baseline="30000" dirty="0">
                    <a:solidFill>
                      <a:schemeClr val="accent1">
                        <a:lumMod val="75000"/>
                      </a:schemeClr>
                    </a:solidFill>
                    <a:latin typeface="Times New Roman" pitchFamily="18" charset="0"/>
                    <a:cs typeface="Times New Roman" pitchFamily="18" charset="0"/>
                  </a:rPr>
                  <a:t>H</a:t>
                </a:r>
                <a:endParaRPr lang="en-US" sz="2400" dirty="0">
                  <a:solidFill>
                    <a:schemeClr val="accent1">
                      <a:lumMod val="75000"/>
                    </a:schemeClr>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1211275"/>
                <a:ext cx="6400800" cy="5494325"/>
              </a:xfrm>
              <a:prstGeom prst="rect">
                <a:avLst/>
              </a:prstGeom>
              <a:blipFill>
                <a:blip r:embed="rId3"/>
                <a:stretch>
                  <a:fillRect l="-1426" t="-775" b="-1218"/>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858000" y="0"/>
                <a:ext cx="5791200" cy="6706195"/>
              </a:xfrm>
              <a:prstGeom prst="rect">
                <a:avLst/>
              </a:prstGeom>
            </p:spPr>
            <p:txBody>
              <a:bodyPr wrap="square">
                <a:spAutoFit/>
              </a:bodyPr>
              <a:lstStyle/>
              <a:p>
                <a:r>
                  <a:rPr lang="en-US" sz="2400" dirty="0">
                    <a:latin typeface="Times New Roman" pitchFamily="18" charset="0"/>
                    <a:cs typeface="Times New Roman" pitchFamily="18" charset="0"/>
                  </a:rPr>
                  <a:t>Thus, the potential depends on the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of the solution with which it is in contact. </a:t>
                </a:r>
              </a:p>
              <a:p>
                <a:r>
                  <a:rPr lang="en-US" sz="2400" b="1" dirty="0">
                    <a:solidFill>
                      <a:srgbClr val="C00000"/>
                    </a:solidFill>
                    <a:latin typeface="Times New Roman" pitchFamily="18" charset="0"/>
                    <a:cs typeface="Times New Roman" pitchFamily="18" charset="0"/>
                  </a:rPr>
                  <a:t>Determination of </a:t>
                </a:r>
                <a:r>
                  <a:rPr lang="en-US" sz="2400" b="1" i="1" dirty="0">
                    <a:solidFill>
                      <a:srgbClr val="C00000"/>
                    </a:solidFill>
                    <a:latin typeface="Times New Roman" pitchFamily="18" charset="0"/>
                    <a:cs typeface="Times New Roman" pitchFamily="18" charset="0"/>
                  </a:rPr>
                  <a:t>p</a:t>
                </a:r>
                <a:r>
                  <a:rPr lang="en-US" sz="2400" b="1" i="1" baseline="30000" dirty="0">
                    <a:solidFill>
                      <a:srgbClr val="C00000"/>
                    </a:solidFill>
                    <a:latin typeface="Times New Roman" pitchFamily="18" charset="0"/>
                    <a:cs typeface="Times New Roman" pitchFamily="18" charset="0"/>
                  </a:rPr>
                  <a:t>H</a:t>
                </a:r>
                <a:r>
                  <a:rPr lang="en-US" sz="2400" b="1" dirty="0">
                    <a:solidFill>
                      <a:srgbClr val="C00000"/>
                    </a:solidFill>
                    <a:latin typeface="Times New Roman" pitchFamily="18" charset="0"/>
                    <a:cs typeface="Times New Roman" pitchFamily="18" charset="0"/>
                  </a:rPr>
                  <a:t> using Quinhydrone electrode: </a:t>
                </a:r>
                <a:endParaRPr lang="en-US" sz="2400" dirty="0">
                  <a:solidFill>
                    <a:srgbClr val="C00000"/>
                  </a:solidFill>
                  <a:latin typeface="Times New Roman" pitchFamily="18" charset="0"/>
                  <a:cs typeface="Times New Roman" pitchFamily="18" charset="0"/>
                </a:endParaRP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For this Quinhydrone electrode is connected to calomel electrode and record cell EMF.</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Quinhydrone electrode acts as cathode (E° = +0.6994V), While the SCE acts as anode (E° = + 0.2422V).</a:t>
                </a:r>
              </a:p>
              <a:p>
                <a:pPr algn="just">
                  <a:buClr>
                    <a:srgbClr val="7030A0"/>
                  </a:buClr>
                </a:pPr>
                <a:endParaRPr lang="en-US" sz="2400" dirty="0">
                  <a:latin typeface="Times New Roman" pitchFamily="18" charset="0"/>
                  <a:cs typeface="Times New Roman" pitchFamily="18" charset="0"/>
                </a:endParaRPr>
              </a:p>
              <a:p>
                <a:pPr algn="just">
                  <a:buClr>
                    <a:srgbClr val="7030A0"/>
                  </a:buClr>
                </a:pPr>
                <a:r>
                  <a:rPr lang="en-US" sz="1600" b="1" dirty="0">
                    <a:solidFill>
                      <a:srgbClr val="0070C0"/>
                    </a:solidFill>
                    <a:latin typeface="Times New Roman" pitchFamily="18" charset="0"/>
                    <a:cs typeface="Times New Roman" pitchFamily="18" charset="0"/>
                  </a:rPr>
                  <a:t>Hg (l) / Hg</a:t>
                </a:r>
                <a:r>
                  <a:rPr lang="en-US" sz="1600" b="1" baseline="-25000" dirty="0">
                    <a:solidFill>
                      <a:srgbClr val="0070C0"/>
                    </a:solidFill>
                    <a:latin typeface="Times New Roman" pitchFamily="18" charset="0"/>
                    <a:cs typeface="Times New Roman" pitchFamily="18" charset="0"/>
                  </a:rPr>
                  <a:t>2</a:t>
                </a:r>
                <a:r>
                  <a:rPr lang="en-US" sz="1600" b="1" dirty="0">
                    <a:solidFill>
                      <a:srgbClr val="0070C0"/>
                    </a:solidFill>
                    <a:latin typeface="Times New Roman" pitchFamily="18" charset="0"/>
                    <a:cs typeface="Times New Roman" pitchFamily="18" charset="0"/>
                  </a:rPr>
                  <a:t>Cl</a:t>
                </a:r>
                <a:r>
                  <a:rPr lang="en-US" sz="1600" b="1" baseline="-25000" dirty="0">
                    <a:solidFill>
                      <a:srgbClr val="0070C0"/>
                    </a:solidFill>
                    <a:latin typeface="Times New Roman" pitchFamily="18" charset="0"/>
                    <a:cs typeface="Times New Roman" pitchFamily="18" charset="0"/>
                  </a:rPr>
                  <a:t>2</a:t>
                </a:r>
                <a:r>
                  <a:rPr lang="en-US" sz="1600" b="1" dirty="0">
                    <a:solidFill>
                      <a:srgbClr val="0070C0"/>
                    </a:solidFill>
                    <a:latin typeface="Times New Roman" pitchFamily="18" charset="0"/>
                    <a:cs typeface="Times New Roman" pitchFamily="18" charset="0"/>
                  </a:rPr>
                  <a:t>(s) / KCl (saturated) // H</a:t>
                </a:r>
                <a:r>
                  <a:rPr lang="en-US" sz="1600" b="1" baseline="30000" dirty="0">
                    <a:solidFill>
                      <a:srgbClr val="0070C0"/>
                    </a:solidFill>
                    <a:latin typeface="Times New Roman" pitchFamily="18" charset="0"/>
                    <a:cs typeface="Times New Roman" pitchFamily="18" charset="0"/>
                  </a:rPr>
                  <a:t>+ </a:t>
                </a:r>
                <a:r>
                  <a:rPr lang="en-US" sz="1600" b="1" dirty="0">
                    <a:solidFill>
                      <a:srgbClr val="0070C0"/>
                    </a:solidFill>
                    <a:latin typeface="Times New Roman" pitchFamily="18" charset="0"/>
                    <a:cs typeface="Times New Roman" pitchFamily="18" charset="0"/>
                  </a:rPr>
                  <a:t>(unknown) Q, QH</a:t>
                </a:r>
                <a:r>
                  <a:rPr lang="en-US" sz="1600" b="1" baseline="-25000" dirty="0">
                    <a:solidFill>
                      <a:srgbClr val="0070C0"/>
                    </a:solidFill>
                    <a:latin typeface="Times New Roman" pitchFamily="18" charset="0"/>
                    <a:cs typeface="Times New Roman" pitchFamily="18" charset="0"/>
                  </a:rPr>
                  <a:t>2</a:t>
                </a:r>
                <a:r>
                  <a:rPr lang="en-US" sz="1600" b="1" dirty="0">
                    <a:solidFill>
                      <a:srgbClr val="0070C0"/>
                    </a:solidFill>
                    <a:latin typeface="Times New Roman" pitchFamily="18" charset="0"/>
                    <a:cs typeface="Times New Roman" pitchFamily="18" charset="0"/>
                  </a:rPr>
                  <a:t> / Pt</a:t>
                </a:r>
              </a:p>
              <a:p>
                <a:pPr algn="just">
                  <a:buClr>
                    <a:srgbClr val="7030A0"/>
                  </a:buClr>
                </a:pPr>
                <a:r>
                  <a:rPr lang="en-US" sz="1600" b="1" dirty="0">
                    <a:latin typeface="Times New Roman" pitchFamily="18" charset="0"/>
                    <a:cs typeface="Times New Roman" pitchFamily="18" charset="0"/>
                  </a:rPr>
                  <a:t> </a:t>
                </a:r>
              </a:p>
              <a:p>
                <a:pPr algn="ctr">
                  <a:lnSpc>
                    <a:spcPct val="150000"/>
                  </a:lnSpc>
                </a:pPr>
                <a:r>
                  <a:rPr lang="en-US" sz="2000" b="1" dirty="0">
                    <a:solidFill>
                      <a:srgbClr val="002060"/>
                    </a:solidFill>
                    <a:latin typeface="Times New Roman" pitchFamily="18" charset="0"/>
                    <a:cs typeface="Times New Roman" pitchFamily="18" charset="0"/>
                  </a:rPr>
                  <a:t>E</a:t>
                </a:r>
                <a:r>
                  <a:rPr lang="en-US" sz="2000" b="1" baseline="-25000" dirty="0">
                    <a:solidFill>
                      <a:srgbClr val="002060"/>
                    </a:solidFill>
                    <a:latin typeface="Times New Roman" pitchFamily="18" charset="0"/>
                    <a:cs typeface="Times New Roman" pitchFamily="18" charset="0"/>
                  </a:rPr>
                  <a:t>cell</a:t>
                </a:r>
                <a:r>
                  <a:rPr lang="en-US" sz="2000" b="1" dirty="0">
                    <a:solidFill>
                      <a:srgbClr val="002060"/>
                    </a:solidFill>
                    <a:latin typeface="Times New Roman" pitchFamily="18" charset="0"/>
                    <a:cs typeface="Times New Roman" pitchFamily="18" charset="0"/>
                  </a:rPr>
                  <a:t> = E</a:t>
                </a:r>
                <a:r>
                  <a:rPr lang="en-US" sz="2000" b="1" baseline="-25000" dirty="0">
                    <a:solidFill>
                      <a:srgbClr val="002060"/>
                    </a:solidFill>
                    <a:latin typeface="Times New Roman" pitchFamily="18" charset="0"/>
                    <a:cs typeface="Times New Roman" pitchFamily="18" charset="0"/>
                  </a:rPr>
                  <a:t>cathode</a:t>
                </a:r>
                <a:r>
                  <a:rPr lang="en-US" sz="2000" b="1" dirty="0">
                    <a:solidFill>
                      <a:srgbClr val="002060"/>
                    </a:solidFill>
                    <a:latin typeface="Times New Roman" pitchFamily="18" charset="0"/>
                    <a:cs typeface="Times New Roman" pitchFamily="18" charset="0"/>
                  </a:rPr>
                  <a:t> – E</a:t>
                </a:r>
                <a:r>
                  <a:rPr lang="en-US" sz="2000" b="1" baseline="-25000" dirty="0">
                    <a:solidFill>
                      <a:srgbClr val="002060"/>
                    </a:solidFill>
                    <a:latin typeface="Times New Roman" pitchFamily="18" charset="0"/>
                    <a:cs typeface="Times New Roman" pitchFamily="18" charset="0"/>
                  </a:rPr>
                  <a:t>anode</a:t>
                </a:r>
                <a:endParaRPr lang="en-US" sz="2000" b="1" dirty="0">
                  <a:solidFill>
                    <a:srgbClr val="002060"/>
                  </a:solidFill>
                  <a:latin typeface="Times New Roman" pitchFamily="18" charset="0"/>
                  <a:cs typeface="Times New Roman" pitchFamily="18" charset="0"/>
                </a:endParaRPr>
              </a:p>
              <a:p>
                <a:pPr algn="ctr">
                  <a:lnSpc>
                    <a:spcPct val="150000"/>
                  </a:lnSpc>
                </a:pPr>
                <a:r>
                  <a:rPr lang="en-US" sz="2000" b="1" dirty="0">
                    <a:solidFill>
                      <a:srgbClr val="002060"/>
                    </a:solidFill>
                    <a:latin typeface="Times New Roman" pitchFamily="18" charset="0"/>
                    <a:cs typeface="Times New Roman" pitchFamily="18" charset="0"/>
                  </a:rPr>
                  <a:t>= (0.6994 – 0.0591 </a:t>
                </a:r>
                <a:r>
                  <a:rPr lang="en-US" sz="2000" b="1" i="1" dirty="0">
                    <a:solidFill>
                      <a:srgbClr val="002060"/>
                    </a:solidFill>
                    <a:latin typeface="Times New Roman" pitchFamily="18" charset="0"/>
                    <a:cs typeface="Times New Roman" pitchFamily="18" charset="0"/>
                  </a:rPr>
                  <a:t>p</a:t>
                </a:r>
                <a:r>
                  <a:rPr lang="en-US" sz="2000" b="1" i="1" baseline="30000" dirty="0">
                    <a:solidFill>
                      <a:srgbClr val="002060"/>
                    </a:solidFill>
                    <a:latin typeface="Times New Roman" pitchFamily="18" charset="0"/>
                    <a:cs typeface="Times New Roman" pitchFamily="18" charset="0"/>
                  </a:rPr>
                  <a:t>H</a:t>
                </a:r>
                <a:r>
                  <a:rPr lang="en-US" sz="2000" b="1" dirty="0">
                    <a:solidFill>
                      <a:srgbClr val="002060"/>
                    </a:solidFill>
                    <a:latin typeface="Times New Roman" pitchFamily="18" charset="0"/>
                    <a:cs typeface="Times New Roman" pitchFamily="18" charset="0"/>
                  </a:rPr>
                  <a:t>) – 0.2422 V</a:t>
                </a:r>
              </a:p>
              <a:p>
                <a:pPr algn="ctr">
                  <a:lnSpc>
                    <a:spcPct val="150000"/>
                  </a:lnSpc>
                </a:pPr>
                <a:r>
                  <a:rPr lang="en-US" sz="2000" b="1" dirty="0">
                    <a:solidFill>
                      <a:srgbClr val="002060"/>
                    </a:solidFill>
                    <a:latin typeface="Times New Roman" pitchFamily="18" charset="0"/>
                    <a:cs typeface="Times New Roman" pitchFamily="18" charset="0"/>
                  </a:rPr>
                  <a:t>= 0.4572– 0.0591</a:t>
                </a:r>
                <a:r>
                  <a:rPr lang="en-US" sz="2000" b="1" i="1" dirty="0">
                    <a:solidFill>
                      <a:srgbClr val="002060"/>
                    </a:solidFill>
                    <a:latin typeface="Times New Roman" pitchFamily="18" charset="0"/>
                    <a:cs typeface="Times New Roman" pitchFamily="18" charset="0"/>
                  </a:rPr>
                  <a:t>p</a:t>
                </a:r>
                <a:r>
                  <a:rPr lang="en-US" sz="2000" b="1" i="1" baseline="30000" dirty="0">
                    <a:solidFill>
                      <a:srgbClr val="002060"/>
                    </a:solidFill>
                    <a:latin typeface="Times New Roman" pitchFamily="18" charset="0"/>
                    <a:cs typeface="Times New Roman" pitchFamily="18" charset="0"/>
                  </a:rPr>
                  <a:t>H</a:t>
                </a:r>
                <a:endParaRPr lang="en-US" sz="2000" b="1" dirty="0">
                  <a:solidFill>
                    <a:srgbClr val="002060"/>
                  </a:solidFill>
                  <a:latin typeface="Times New Roman" pitchFamily="18" charset="0"/>
                  <a:cs typeface="Times New Roman" pitchFamily="18" charset="0"/>
                </a:endParaRPr>
              </a:p>
              <a:p>
                <a:pPr algn="ctr">
                  <a:lnSpc>
                    <a:spcPct val="150000"/>
                  </a:lnSpc>
                </a:pPr>
                <a:r>
                  <a:rPr lang="en-US" sz="2000" b="1" i="1" dirty="0">
                    <a:solidFill>
                      <a:srgbClr val="002060"/>
                    </a:solidFill>
                    <a:latin typeface="Times New Roman" pitchFamily="18" charset="0"/>
                    <a:cs typeface="Times New Roman" pitchFamily="18" charset="0"/>
                  </a:rPr>
                  <a:t>p</a:t>
                </a:r>
                <a:r>
                  <a:rPr lang="en-US" sz="2000" b="1" i="1" baseline="30000" dirty="0">
                    <a:solidFill>
                      <a:srgbClr val="002060"/>
                    </a:solidFill>
                    <a:latin typeface="Times New Roman" pitchFamily="18" charset="0"/>
                    <a:cs typeface="Times New Roman" pitchFamily="18" charset="0"/>
                  </a:rPr>
                  <a:t>H</a:t>
                </a:r>
                <a:r>
                  <a:rPr lang="en-US" sz="2000" b="1" dirty="0">
                    <a:solidFill>
                      <a:srgbClr val="002060"/>
                    </a:solidFill>
                    <a:latin typeface="Times New Roman" pitchFamily="18" charset="0"/>
                    <a:cs typeface="Times New Roman" pitchFamily="18" charset="0"/>
                  </a:rPr>
                  <a:t> = </a:t>
                </a:r>
                <a14:m>
                  <m:oMath xmlns:m="http://schemas.openxmlformats.org/officeDocument/2006/math">
                    <m:f>
                      <m:fPr>
                        <m:ctrlPr>
                          <a:rPr lang="en-US" sz="2000" b="1" i="1">
                            <a:solidFill>
                              <a:srgbClr val="002060"/>
                            </a:solidFill>
                            <a:latin typeface="Cambria Math"/>
                          </a:rPr>
                        </m:ctrlPr>
                      </m:fPr>
                      <m:num>
                        <m:r>
                          <a:rPr lang="en-US" sz="2000" b="1" i="1">
                            <a:solidFill>
                              <a:srgbClr val="002060"/>
                            </a:solidFill>
                            <a:latin typeface="Cambria Math" panose="02040503050406030204" pitchFamily="18" charset="0"/>
                          </a:rPr>
                          <m:t>𝟎</m:t>
                        </m:r>
                        <m:r>
                          <a:rPr lang="en-US" sz="2000" b="1" i="1">
                            <a:solidFill>
                              <a:srgbClr val="002060"/>
                            </a:solidFill>
                            <a:latin typeface="Cambria Math" panose="02040503050406030204" pitchFamily="18" charset="0"/>
                          </a:rPr>
                          <m:t>.</m:t>
                        </m:r>
                        <m:r>
                          <a:rPr lang="en-US" sz="2000" b="1" i="1">
                            <a:solidFill>
                              <a:srgbClr val="002060"/>
                            </a:solidFill>
                            <a:latin typeface="Cambria Math" panose="02040503050406030204" pitchFamily="18" charset="0"/>
                          </a:rPr>
                          <m:t>𝟒𝟓𝟕𝟐</m:t>
                        </m:r>
                        <m:r>
                          <a:rPr lang="en-US" sz="2000" b="1" i="1">
                            <a:solidFill>
                              <a:srgbClr val="002060"/>
                            </a:solidFill>
                            <a:latin typeface="Cambria Math" panose="02040503050406030204" pitchFamily="18" charset="0"/>
                          </a:rPr>
                          <m:t>−</m:t>
                        </m:r>
                        <m:r>
                          <a:rPr lang="en-US" sz="2000" b="1" i="1">
                            <a:solidFill>
                              <a:srgbClr val="002060"/>
                            </a:solidFill>
                            <a:latin typeface="Cambria Math" panose="02040503050406030204" pitchFamily="18" charset="0"/>
                          </a:rPr>
                          <m:t>𝐄</m:t>
                        </m:r>
                        <m:r>
                          <a:rPr lang="en-US" sz="2000" b="1" i="1" baseline="-25000">
                            <a:solidFill>
                              <a:srgbClr val="002060"/>
                            </a:solidFill>
                            <a:latin typeface="Cambria Math" panose="02040503050406030204" pitchFamily="18" charset="0"/>
                          </a:rPr>
                          <m:t>𝒄𝒆𝒍𝒍</m:t>
                        </m:r>
                      </m:num>
                      <m:den>
                        <m:r>
                          <a:rPr lang="en-US" sz="2000" b="1" i="1">
                            <a:solidFill>
                              <a:srgbClr val="002060"/>
                            </a:solidFill>
                            <a:latin typeface="Cambria Math" panose="02040503050406030204" pitchFamily="18" charset="0"/>
                          </a:rPr>
                          <m:t>𝟎</m:t>
                        </m:r>
                        <m:r>
                          <a:rPr lang="en-US" sz="2000" b="1" i="1">
                            <a:solidFill>
                              <a:srgbClr val="002060"/>
                            </a:solidFill>
                            <a:latin typeface="Cambria Math" panose="02040503050406030204" pitchFamily="18" charset="0"/>
                          </a:rPr>
                          <m:t>.</m:t>
                        </m:r>
                        <m:r>
                          <a:rPr lang="en-US" sz="2000" b="1" i="1">
                            <a:solidFill>
                              <a:srgbClr val="002060"/>
                            </a:solidFill>
                            <a:latin typeface="Cambria Math" panose="02040503050406030204" pitchFamily="18" charset="0"/>
                          </a:rPr>
                          <m:t>𝟎𝟓𝟗𝟏</m:t>
                        </m:r>
                      </m:den>
                    </m:f>
                  </m:oMath>
                </a14:m>
                <a:endParaRPr lang="en-US" sz="2400" b="1"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6858000" y="0"/>
                <a:ext cx="5791200" cy="6706195"/>
              </a:xfrm>
              <a:prstGeom prst="rect">
                <a:avLst/>
              </a:prstGeom>
              <a:blipFill rotWithShape="1">
                <a:blip r:embed="rId4"/>
                <a:stretch>
                  <a:fillRect l="-1579" t="-727" r="-1579"/>
                </a:stretch>
              </a:blipFill>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FE680782-4475-9B4A-04E4-72FAAC30CA11}"/>
              </a:ext>
            </a:extLst>
          </p:cNvPr>
          <p:cNvSpPr txBox="1"/>
          <p:nvPr/>
        </p:nvSpPr>
        <p:spPr>
          <a:xfrm>
            <a:off x="4114800" y="5475523"/>
            <a:ext cx="1986516" cy="468077"/>
          </a:xfrm>
          <a:prstGeom prst="rect">
            <a:avLst/>
          </a:prstGeom>
          <a:noFill/>
        </p:spPr>
        <p:txBody>
          <a:bodyPr wrap="square">
            <a:spAutoFit/>
          </a:bodyPr>
          <a:lstStyle/>
          <a:p>
            <a:pPr marL="0" marR="0">
              <a:lnSpc>
                <a:spcPct val="107000"/>
              </a:lnSpc>
              <a:spcBef>
                <a:spcPts val="0"/>
              </a:spcBef>
              <a:spcAft>
                <a:spcPts val="800"/>
              </a:spcAft>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2400" b="1" i="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-log [H</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4914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2268200" cy="6247864"/>
          </a:xfrm>
          <a:prstGeom prst="rect">
            <a:avLst/>
          </a:prstGeom>
        </p:spPr>
        <p:txBody>
          <a:bodyPr wrap="square">
            <a:spAutoFit/>
          </a:bodyPr>
          <a:lstStyle/>
          <a:p>
            <a:pPr algn="just"/>
            <a:r>
              <a:rPr lang="en-US" sz="2800" b="1" dirty="0">
                <a:solidFill>
                  <a:srgbClr val="C00000"/>
                </a:solidFill>
                <a:latin typeface="Times New Roman" pitchFamily="18" charset="0"/>
                <a:cs typeface="Times New Roman" pitchFamily="18" charset="0"/>
              </a:rPr>
              <a:t>Advantages:</a:t>
            </a:r>
          </a:p>
          <a:p>
            <a:pPr algn="just"/>
            <a:endParaRPr lang="en-US" sz="2800" b="1" dirty="0">
              <a:solidFill>
                <a:srgbClr val="C00000"/>
              </a:solidFill>
              <a:latin typeface="Times New Roman" pitchFamily="18" charset="0"/>
              <a:cs typeface="Times New Roman" pitchFamily="18" charset="0"/>
            </a:endParaRPr>
          </a:p>
          <a:p>
            <a:pPr marL="457200" indent="-457200" algn="just">
              <a:buFont typeface="+mj-lt"/>
              <a:buAutoNum type="arabicPeriod"/>
            </a:pPr>
            <a:r>
              <a:rPr lang="en-US" sz="2400" dirty="0">
                <a:latin typeface="Times New Roman" pitchFamily="18" charset="0"/>
                <a:cs typeface="Times New Roman" pitchFamily="18" charset="0"/>
              </a:rPr>
              <a:t>It is very useful for Acid – Base titrations.</a:t>
            </a:r>
          </a:p>
          <a:p>
            <a:pPr marL="457200" indent="-457200" algn="just">
              <a:buFont typeface="+mj-lt"/>
              <a:buAutoNum type="arabicPeriod"/>
            </a:pPr>
            <a:r>
              <a:rPr lang="en-US" sz="2400" dirty="0">
                <a:latin typeface="Times New Roman" pitchFamily="18" charset="0"/>
                <a:cs typeface="Times New Roman" pitchFamily="18" charset="0"/>
              </a:rPr>
              <a:t>Equilibrium is rapidly attained.</a:t>
            </a:r>
          </a:p>
          <a:p>
            <a:pPr marL="457200" indent="-457200" algn="just">
              <a:buFont typeface="+mj-lt"/>
              <a:buAutoNum type="arabicPeriod"/>
            </a:pPr>
            <a:r>
              <a:rPr lang="en-US" sz="2400" dirty="0">
                <a:latin typeface="Times New Roman" pitchFamily="18" charset="0"/>
                <a:cs typeface="Times New Roman" pitchFamily="18" charset="0"/>
              </a:rPr>
              <a:t>It can be used in presence of ions of many metals (Zn, Pb, Cu, Sn, Ni etc.) which affect hydrogen electrode.</a:t>
            </a:r>
          </a:p>
          <a:p>
            <a:pPr marL="457200" indent="-457200" algn="just">
              <a:buFont typeface="+mj-lt"/>
              <a:buAutoNum type="arabicPeriod"/>
            </a:pPr>
            <a:r>
              <a:rPr lang="en-US" sz="2400" dirty="0">
                <a:latin typeface="Times New Roman" pitchFamily="18" charset="0"/>
                <a:cs typeface="Times New Roman" pitchFamily="18" charset="0"/>
              </a:rPr>
              <a:t>It has low internal resistance.</a:t>
            </a:r>
          </a:p>
          <a:p>
            <a:pPr marL="457200" indent="-457200" algn="just">
              <a:buFont typeface="+mj-lt"/>
              <a:buAutoNum type="arabicPeriod"/>
            </a:pPr>
            <a:r>
              <a:rPr lang="en-US" sz="2400" dirty="0">
                <a:latin typeface="Times New Roman" pitchFamily="18" charset="0"/>
                <a:cs typeface="Times New Roman" pitchFamily="18" charset="0"/>
              </a:rPr>
              <a:t>It is simple &amp; free of errors due to the presence of non – reducing gases or salts.</a:t>
            </a:r>
          </a:p>
          <a:p>
            <a:pPr marL="457200" indent="-457200" algn="just">
              <a:buFont typeface="+mj-lt"/>
              <a:buAutoNum type="arabicPeriod"/>
            </a:pPr>
            <a:r>
              <a:rPr lang="en-US" sz="2400" dirty="0">
                <a:latin typeface="Times New Roman" pitchFamily="18" charset="0"/>
                <a:cs typeface="Times New Roman" pitchFamily="18" charset="0"/>
              </a:rPr>
              <a:t>Very small quantities of solution are sufficient for the measurement. </a:t>
            </a:r>
          </a:p>
          <a:p>
            <a:pPr algn="just"/>
            <a:endParaRPr lang="en-US" sz="2400" dirty="0">
              <a:latin typeface="Times New Roman" pitchFamily="18" charset="0"/>
              <a:cs typeface="Times New Roman" pitchFamily="18" charset="0"/>
            </a:endParaRPr>
          </a:p>
          <a:p>
            <a:pPr algn="just"/>
            <a:r>
              <a:rPr lang="en-US" sz="2800" b="1" dirty="0">
                <a:solidFill>
                  <a:srgbClr val="C00000"/>
                </a:solidFill>
                <a:latin typeface="Times New Roman" pitchFamily="18" charset="0"/>
                <a:cs typeface="Times New Roman" pitchFamily="18" charset="0"/>
              </a:rPr>
              <a:t>Disadvantages: </a:t>
            </a:r>
          </a:p>
          <a:p>
            <a:pPr algn="just"/>
            <a:endParaRPr lang="en-US" sz="2800" b="1" dirty="0">
              <a:solidFill>
                <a:srgbClr val="C00000"/>
              </a:solidFill>
              <a:latin typeface="Times New Roman" pitchFamily="18" charset="0"/>
              <a:cs typeface="Times New Roman" pitchFamily="18" charset="0"/>
            </a:endParaRPr>
          </a:p>
          <a:p>
            <a:pPr marL="342900" indent="-342900" algn="just">
              <a:buAutoNum type="arabicPeriod"/>
            </a:pPr>
            <a:r>
              <a:rPr lang="en-US" sz="2400" dirty="0">
                <a:latin typeface="Times New Roman" pitchFamily="18" charset="0"/>
                <a:cs typeface="Times New Roman" pitchFamily="18" charset="0"/>
              </a:rPr>
              <a:t>It cannot be used in solutions of </a:t>
            </a:r>
            <a:r>
              <a:rPr lang="en-US" sz="2400" i="1" dirty="0">
                <a:latin typeface="Times New Roman" pitchFamily="18" charset="0"/>
                <a:cs typeface="Times New Roman" pitchFamily="18" charset="0"/>
              </a:rPr>
              <a:t>pH</a:t>
            </a:r>
            <a:r>
              <a:rPr lang="en-US" sz="2400" dirty="0">
                <a:latin typeface="Times New Roman" pitchFamily="18" charset="0"/>
                <a:cs typeface="Times New Roman" pitchFamily="18" charset="0"/>
              </a:rPr>
              <a:t> &gt; 8, since hydroquinone ionizes.</a:t>
            </a:r>
          </a:p>
          <a:p>
            <a:pPr marL="342900" indent="-342900" algn="just">
              <a:buAutoNum type="arabicPeriod"/>
            </a:pPr>
            <a:r>
              <a:rPr lang="en-US" sz="2400" dirty="0">
                <a:latin typeface="Times New Roman" pitchFamily="18" charset="0"/>
                <a:cs typeface="Times New Roman" pitchFamily="18" charset="0"/>
              </a:rPr>
              <a:t>It is also oxidized by atmospheric oxygen.</a:t>
            </a:r>
          </a:p>
          <a:p>
            <a:pPr marL="342900" indent="-342900" algn="just">
              <a:buAutoNum type="arabicPeriod"/>
            </a:pPr>
            <a:r>
              <a:rPr lang="en-US" sz="2400" dirty="0">
                <a:latin typeface="Times New Roman" pitchFamily="18" charset="0"/>
                <a:cs typeface="Times New Roman" pitchFamily="18" charset="0"/>
              </a:rPr>
              <a:t>It cannot be used in solutions containing Redox systems.</a:t>
            </a:r>
          </a:p>
          <a:p>
            <a:pPr marL="342900" indent="-342900" algn="just">
              <a:buFontTx/>
              <a:buAutoNum type="arabicPeriod"/>
            </a:pPr>
            <a:r>
              <a:rPr lang="en-US" sz="2400" dirty="0">
                <a:latin typeface="Times New Roman" pitchFamily="18" charset="0"/>
                <a:cs typeface="Times New Roman" pitchFamily="18" charset="0"/>
              </a:rPr>
              <a:t>It is not stable for a long time (above</a:t>
            </a:r>
            <a:r>
              <a:rPr lang="en-US" sz="2400" dirty="0"/>
              <a:t> 30</a:t>
            </a:r>
            <a:r>
              <a:rPr lang="en-US" sz="2400" baseline="30000" dirty="0"/>
              <a:t>o</a:t>
            </a:r>
            <a:r>
              <a:rPr lang="en-US" sz="2400" dirty="0"/>
              <a:t> C</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326693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3215" y="329625"/>
            <a:ext cx="5388591" cy="584775"/>
          </a:xfrm>
          <a:prstGeom prst="rect">
            <a:avLst/>
          </a:prstGeom>
        </p:spPr>
        <p:txBody>
          <a:bodyPr wrap="none">
            <a:spAutoFit/>
          </a:bodyPr>
          <a:lstStyle/>
          <a:p>
            <a:pPr algn="ctr"/>
            <a:r>
              <a:rPr lang="en-US" sz="3200" b="1" dirty="0">
                <a:solidFill>
                  <a:srgbClr val="C00000"/>
                </a:solidFill>
                <a:latin typeface="Times New Roman" pitchFamily="18" charset="0"/>
                <a:cs typeface="Times New Roman" pitchFamily="18" charset="0"/>
              </a:rPr>
              <a:t>Ion Selective Electrodes (ISE)</a:t>
            </a:r>
            <a:endParaRPr lang="en-US" sz="3200" b="1" dirty="0">
              <a:solidFill>
                <a:srgbClr val="C00000"/>
              </a:solidFill>
            </a:endParaRPr>
          </a:p>
        </p:txBody>
      </p:sp>
      <p:sp>
        <p:nvSpPr>
          <p:cNvPr id="4" name="Rectangle 3"/>
          <p:cNvSpPr/>
          <p:nvPr/>
        </p:nvSpPr>
        <p:spPr>
          <a:xfrm>
            <a:off x="304800" y="1013222"/>
            <a:ext cx="11963400" cy="5170646"/>
          </a:xfrm>
          <a:prstGeom prst="rect">
            <a:avLst/>
          </a:prstGeom>
        </p:spPr>
        <p:txBody>
          <a:bodyPr wrap="square">
            <a:spAutoFit/>
          </a:bodyPr>
          <a:lstStyle/>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The electrodes which have the ability to respond to certain specific ions and develop a potential with respect to that species only in a mixture are called ‘Ion Selective Electrodes’.</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These electrodes use a membrane which is sensitive to particular chemical species. These are also referred to as ‘membrane electrodes’. </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Ex: Glass membrane is H</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ion selective only and does not respond to any other ion.</a:t>
            </a:r>
          </a:p>
          <a:p>
            <a:pPr marL="566738" lvl="0" indent="-566738" algn="just">
              <a:lnSpc>
                <a:spcPct val="150000"/>
              </a:lnSpc>
              <a:buClr>
                <a:srgbClr val="7030A0"/>
              </a:buClr>
            </a:pPr>
            <a:r>
              <a:rPr lang="en-US" sz="2800" b="1" dirty="0">
                <a:solidFill>
                  <a:srgbClr val="C00000"/>
                </a:solidFill>
                <a:latin typeface="Times New Roman" pitchFamily="18" charset="0"/>
                <a:cs typeface="Times New Roman" pitchFamily="18" charset="0"/>
              </a:rPr>
              <a:t>Glass Electrode</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It consists of glass bulb made up of special type of glass called Corning glass (22% Na</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O, 6% CaO, and 72% SiO</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It has low melting point and high electrical conductivity.</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The glass bulb is filled with 0.1 M HCl solution. </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A silver wire coated with AgCl is immersed in it. Ag/AgCl acts as internal reference electrode. </a:t>
            </a:r>
          </a:p>
          <a:p>
            <a:pPr marL="566738" lvl="0" indent="-566738" algn="just">
              <a:buClr>
                <a:srgbClr val="7030A0"/>
              </a:buClr>
              <a:buFont typeface="Wingdings" pitchFamily="2" charset="2"/>
              <a:buChar char="v"/>
            </a:pPr>
            <a:r>
              <a:rPr lang="en-US" sz="2400" dirty="0">
                <a:latin typeface="Times New Roman" pitchFamily="18" charset="0"/>
                <a:cs typeface="Times New Roman" pitchFamily="18" charset="0"/>
              </a:rPr>
              <a:t>Glass electrode is represented as Ag | AgCl (s) | HCl (0.1M) | glass.</a:t>
            </a:r>
          </a:p>
        </p:txBody>
      </p:sp>
    </p:spTree>
    <p:extLst>
      <p:ext uri="{BB962C8B-B14F-4D97-AF65-F5344CB8AC3E}">
        <p14:creationId xmlns:p14="http://schemas.microsoft.com/office/powerpoint/2010/main" val="102940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304800"/>
                <a:ext cx="6400800" cy="6279476"/>
              </a:xfrm>
              <a:prstGeom prst="rect">
                <a:avLst/>
              </a:prstGeom>
            </p:spPr>
            <p:txBody>
              <a:bodyPr>
                <a:spAutoFit/>
              </a:bodyPr>
              <a:lstStyle/>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When glass electrode is dipped in the solution whose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is to be determined there develops a potential difference between two surfaces of membrane.</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potential difference developed is proportional to the difference in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of the two solutions.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Glass membrane functions as ion exchange resin and equilibrium is set up between Na+ ions of glass &amp; H+ ions of solution.</a:t>
                </a:r>
              </a:p>
              <a:p>
                <a:pPr algn="just">
                  <a:buClr>
                    <a:srgbClr val="7030A0"/>
                  </a:buClr>
                </a:pPr>
                <a:endParaRPr lang="en-US" sz="2400" dirty="0">
                  <a:latin typeface="Times New Roman" pitchFamily="18" charset="0"/>
                  <a:cs typeface="Times New Roman" pitchFamily="18" charset="0"/>
                </a:endParaRPr>
              </a:p>
              <a:p>
                <a:pPr algn="ctr">
                  <a:buClr>
                    <a:srgbClr val="7030A0"/>
                  </a:buClr>
                </a:pPr>
                <a:r>
                  <a:rPr lang="en-US" sz="2400" b="1" dirty="0">
                    <a:solidFill>
                      <a:srgbClr val="0000FF"/>
                    </a:solidFill>
                    <a:latin typeface="Times New Roman" pitchFamily="18" charset="0"/>
                    <a:cs typeface="Times New Roman" pitchFamily="18" charset="0"/>
                  </a:rPr>
                  <a:t>GI</a:t>
                </a:r>
                <a:r>
                  <a:rPr lang="en-US" sz="2400" b="1" baseline="30000" dirty="0">
                    <a:solidFill>
                      <a:srgbClr val="0000FF"/>
                    </a:solidFill>
                    <a:latin typeface="Times New Roman" pitchFamily="18" charset="0"/>
                    <a:cs typeface="Times New Roman" pitchFamily="18" charset="0"/>
                  </a:rPr>
                  <a:t>-</a:t>
                </a:r>
                <a:r>
                  <a:rPr lang="en-US" sz="2400" b="1" dirty="0">
                    <a:solidFill>
                      <a:srgbClr val="0000FF"/>
                    </a:solidFill>
                    <a:latin typeface="Times New Roman" pitchFamily="18" charset="0"/>
                    <a:cs typeface="Times New Roman" pitchFamily="18" charset="0"/>
                  </a:rPr>
                  <a:t>Na</a:t>
                </a:r>
                <a:r>
                  <a:rPr lang="en-US" sz="2400" b="1" baseline="30000" dirty="0">
                    <a:solidFill>
                      <a:srgbClr val="0000FF"/>
                    </a:solidFill>
                    <a:latin typeface="Times New Roman" pitchFamily="18" charset="0"/>
                    <a:cs typeface="Times New Roman" pitchFamily="18" charset="0"/>
                  </a:rPr>
                  <a:t>+</a:t>
                </a:r>
                <a:r>
                  <a:rPr lang="en-US" sz="2400" b="1" dirty="0">
                    <a:solidFill>
                      <a:srgbClr val="0000FF"/>
                    </a:solidFill>
                    <a:latin typeface="Times New Roman" pitchFamily="18" charset="0"/>
                    <a:cs typeface="Times New Roman" pitchFamily="18" charset="0"/>
                  </a:rPr>
                  <a:t> + H</a:t>
                </a:r>
                <a:r>
                  <a:rPr lang="en-US" sz="2400" b="1" baseline="30000" dirty="0">
                    <a:solidFill>
                      <a:srgbClr val="0000FF"/>
                    </a:solidFill>
                    <a:latin typeface="Times New Roman" pitchFamily="18" charset="0"/>
                    <a:cs typeface="Times New Roman" pitchFamily="18" charset="0"/>
                  </a:rPr>
                  <a:t>+</a:t>
                </a:r>
                <a:r>
                  <a:rPr lang="en-US" sz="2400" b="1" dirty="0">
                    <a:solidFill>
                      <a:srgbClr val="0000FF"/>
                    </a:solidFill>
                    <a:latin typeface="Times New Roman" pitchFamily="18" charset="0"/>
                    <a:cs typeface="Times New Roman" pitchFamily="18" charset="0"/>
                  </a:rPr>
                  <a:t> ⇋ GI</a:t>
                </a:r>
                <a:r>
                  <a:rPr lang="en-US" sz="2400" b="1" baseline="30000" dirty="0">
                    <a:solidFill>
                      <a:srgbClr val="0000FF"/>
                    </a:solidFill>
                    <a:latin typeface="Times New Roman" pitchFamily="18" charset="0"/>
                    <a:cs typeface="Times New Roman" pitchFamily="18" charset="0"/>
                  </a:rPr>
                  <a:t>-</a:t>
                </a:r>
                <a:r>
                  <a:rPr lang="en-US" sz="2400" b="1" dirty="0">
                    <a:solidFill>
                      <a:srgbClr val="0000FF"/>
                    </a:solidFill>
                    <a:latin typeface="Times New Roman" pitchFamily="18" charset="0"/>
                    <a:cs typeface="Times New Roman" pitchFamily="18" charset="0"/>
                  </a:rPr>
                  <a:t>H</a:t>
                </a:r>
                <a:r>
                  <a:rPr lang="en-US" sz="2400" b="1" baseline="30000" dirty="0">
                    <a:solidFill>
                      <a:srgbClr val="0000FF"/>
                    </a:solidFill>
                    <a:latin typeface="Times New Roman" pitchFamily="18" charset="0"/>
                    <a:cs typeface="Times New Roman" pitchFamily="18" charset="0"/>
                  </a:rPr>
                  <a:t>+</a:t>
                </a:r>
                <a:r>
                  <a:rPr lang="en-US" sz="2400" b="1" dirty="0">
                    <a:solidFill>
                      <a:srgbClr val="0000FF"/>
                    </a:solidFill>
                    <a:latin typeface="Times New Roman" pitchFamily="18" charset="0"/>
                    <a:cs typeface="Times New Roman" pitchFamily="18" charset="0"/>
                  </a:rPr>
                  <a:t> + Na</a:t>
                </a:r>
                <a:r>
                  <a:rPr lang="en-US" sz="2400" b="1" baseline="30000" dirty="0">
                    <a:solidFill>
                      <a:srgbClr val="0000FF"/>
                    </a:solidFill>
                    <a:latin typeface="Times New Roman" pitchFamily="18" charset="0"/>
                    <a:cs typeface="Times New Roman" pitchFamily="18" charset="0"/>
                  </a:rPr>
                  <a:t>+</a:t>
                </a:r>
              </a:p>
              <a:p>
                <a:pPr algn="just">
                  <a:buClr>
                    <a:srgbClr val="7030A0"/>
                  </a:buClr>
                </a:pPr>
                <a:endParaRPr lang="en-US" sz="2400" baseline="30000" dirty="0">
                  <a:latin typeface="Times New Roman" pitchFamily="18" charset="0"/>
                  <a:cs typeface="Times New Roman" pitchFamily="18" charset="0"/>
                </a:endParaRP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electrode potential of glass electrode can be represented by </a:t>
                </a:r>
              </a:p>
              <a:p>
                <a:pPr marL="342900" indent="-342900" algn="just">
                  <a:buClr>
                    <a:srgbClr val="7030A0"/>
                  </a:buClr>
                  <a:buFont typeface="Wingdings" pitchFamily="2" charset="2"/>
                  <a:buChar char="v"/>
                </a:pPr>
                <a:endParaRPr lang="en-US" sz="2400" dirty="0">
                  <a:latin typeface="Times New Roman" pitchFamily="18" charset="0"/>
                  <a:cs typeface="Times New Roman" pitchFamily="18" charset="0"/>
                </a:endParaRPr>
              </a:p>
              <a:p>
                <a:pPr algn="ctr"/>
                <a:r>
                  <a:rPr lang="en-US" sz="2400" b="1" dirty="0">
                    <a:solidFill>
                      <a:srgbClr val="002060"/>
                    </a:solidFill>
                    <a:latin typeface="Times New Roman" pitchFamily="18" charset="0"/>
                    <a:cs typeface="Times New Roman" pitchFamily="18" charset="0"/>
                  </a:rPr>
                  <a:t>E</a:t>
                </a:r>
                <a:r>
                  <a:rPr lang="en-US" sz="2400" b="1" baseline="-25000" dirty="0">
                    <a:solidFill>
                      <a:srgbClr val="002060"/>
                    </a:solidFill>
                    <a:latin typeface="Times New Roman" pitchFamily="18" charset="0"/>
                    <a:cs typeface="Times New Roman" pitchFamily="18" charset="0"/>
                  </a:rPr>
                  <a:t>G</a:t>
                </a:r>
                <a:r>
                  <a:rPr lang="en-US" sz="2400" b="1" dirty="0">
                    <a:solidFill>
                      <a:srgbClr val="002060"/>
                    </a:solidFill>
                    <a:latin typeface="Times New Roman" pitchFamily="18" charset="0"/>
                    <a:cs typeface="Times New Roman" pitchFamily="18" charset="0"/>
                  </a:rPr>
                  <a:t> = </a:t>
                </a:r>
                <a14:m>
                  <m:oMath xmlns:m="http://schemas.openxmlformats.org/officeDocument/2006/math">
                    <m:sSubSup>
                      <m:sSubSupPr>
                        <m:ctrlPr>
                          <a:rPr lang="en-US" sz="2400" b="1" i="1">
                            <a:solidFill>
                              <a:srgbClr val="002060"/>
                            </a:solidFill>
                            <a:latin typeface="Cambria Math"/>
                          </a:rPr>
                        </m:ctrlPr>
                      </m:sSubSupPr>
                      <m:e>
                        <m:r>
                          <a:rPr lang="en-US" sz="2400" b="1" i="1">
                            <a:solidFill>
                              <a:srgbClr val="002060"/>
                            </a:solidFill>
                            <a:latin typeface="Cambria Math" panose="02040503050406030204" pitchFamily="18" charset="0"/>
                          </a:rPr>
                          <m:t>𝑬</m:t>
                        </m:r>
                      </m:e>
                      <m:sub>
                        <m:r>
                          <a:rPr lang="en-US" sz="2400" b="1" i="1">
                            <a:solidFill>
                              <a:srgbClr val="002060"/>
                            </a:solidFill>
                            <a:latin typeface="Cambria Math" panose="02040503050406030204" pitchFamily="18" charset="0"/>
                          </a:rPr>
                          <m:t>𝑮</m:t>
                        </m:r>
                      </m:sub>
                      <m:sup>
                        <m:r>
                          <a:rPr lang="en-US" sz="2400" b="1" i="1">
                            <a:solidFill>
                              <a:srgbClr val="002060"/>
                            </a:solidFill>
                            <a:latin typeface="Cambria Math" panose="02040503050406030204" pitchFamily="18" charset="0"/>
                          </a:rPr>
                          <m:t>𝑶</m:t>
                        </m:r>
                      </m:sup>
                    </m:sSubSup>
                  </m:oMath>
                </a14:m>
                <a:r>
                  <a:rPr lang="en-US" sz="2400" b="1" dirty="0">
                    <a:solidFill>
                      <a:srgbClr val="002060"/>
                    </a:solidFill>
                    <a:latin typeface="Times New Roman" pitchFamily="18" charset="0"/>
                    <a:cs typeface="Times New Roman" pitchFamily="18" charset="0"/>
                  </a:rPr>
                  <a:t> - 0.0591 </a:t>
                </a:r>
                <a:r>
                  <a:rPr lang="en-US" sz="2400" b="1" i="1" dirty="0">
                    <a:solidFill>
                      <a:srgbClr val="002060"/>
                    </a:solidFill>
                    <a:latin typeface="Times New Roman" pitchFamily="18" charset="0"/>
                    <a:cs typeface="Times New Roman" pitchFamily="18" charset="0"/>
                  </a:rPr>
                  <a:t>p</a:t>
                </a:r>
                <a:r>
                  <a:rPr lang="en-US" sz="2400" b="1" i="1" baseline="30000" dirty="0">
                    <a:solidFill>
                      <a:srgbClr val="002060"/>
                    </a:solidFill>
                    <a:latin typeface="Times New Roman" pitchFamily="18" charset="0"/>
                    <a:cs typeface="Times New Roman" pitchFamily="18" charset="0"/>
                  </a:rPr>
                  <a:t>H</a:t>
                </a:r>
                <a:endParaRPr lang="en-US" sz="2400" b="1" dirty="0">
                  <a:solidFill>
                    <a:srgbClr val="00206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304800"/>
                <a:ext cx="6400800" cy="6279476"/>
              </a:xfrm>
              <a:prstGeom prst="rect">
                <a:avLst/>
              </a:prstGeom>
              <a:blipFill rotWithShape="1">
                <a:blip r:embed="rId3"/>
                <a:stretch>
                  <a:fillRect l="-1238" t="-777" r="-1429" b="-1359"/>
                </a:stretch>
              </a:blipFill>
            </p:spPr>
            <p:txBody>
              <a:bodyPr/>
              <a:lstStyle/>
              <a:p>
                <a:r>
                  <a:rPr lang="en-US">
                    <a:noFill/>
                  </a:rPr>
                  <a:t> </a:t>
                </a:r>
              </a:p>
            </p:txBody>
          </p:sp>
        </mc:Fallback>
      </mc:AlternateContent>
      <p:pic>
        <p:nvPicPr>
          <p:cNvPr id="11266" name="Picture 2" descr="Schematic of a Glass Electrode | Diagram showing the parts o… | Flickr"/>
          <p:cNvPicPr>
            <a:picLocks noChangeAspect="1" noChangeArrowheads="1"/>
          </p:cNvPicPr>
          <p:nvPr/>
        </p:nvPicPr>
        <p:blipFill rotWithShape="1">
          <a:blip r:embed="rId4">
            <a:extLst>
              <a:ext uri="{28A0092B-C50C-407E-A947-70E740481C1C}">
                <a14:useLocalDpi xmlns:a14="http://schemas.microsoft.com/office/drawing/2010/main" val="0"/>
              </a:ext>
            </a:extLst>
          </a:blip>
          <a:srcRect l="18394" t="6511" r="8865" b="17381"/>
          <a:stretch/>
        </p:blipFill>
        <p:spPr bwMode="auto">
          <a:xfrm>
            <a:off x="7696200" y="176936"/>
            <a:ext cx="4441065" cy="64073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49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228600"/>
                <a:ext cx="6553200" cy="6523324"/>
              </a:xfrm>
              <a:prstGeom prst="rect">
                <a:avLst/>
              </a:prstGeom>
            </p:spPr>
            <p:txBody>
              <a:bodyPr wrap="square">
                <a:spAutoFit/>
              </a:bodyPr>
              <a:lstStyle/>
              <a:p>
                <a:pPr algn="just"/>
                <a:r>
                  <a:rPr lang="en-US" sz="2400" b="1" dirty="0">
                    <a:solidFill>
                      <a:srgbClr val="C00000"/>
                    </a:solidFill>
                    <a:latin typeface="Times New Roman" pitchFamily="18" charset="0"/>
                    <a:cs typeface="Times New Roman" pitchFamily="18" charset="0"/>
                  </a:rPr>
                  <a:t>Determination of </a:t>
                </a:r>
                <a:r>
                  <a:rPr lang="en-US" sz="2400" b="1" i="1" dirty="0">
                    <a:solidFill>
                      <a:srgbClr val="C00000"/>
                    </a:solidFill>
                    <a:latin typeface="Times New Roman" pitchFamily="18" charset="0"/>
                    <a:cs typeface="Times New Roman" pitchFamily="18" charset="0"/>
                  </a:rPr>
                  <a:t>p</a:t>
                </a:r>
                <a:r>
                  <a:rPr lang="en-US" sz="2400" b="1" i="1" baseline="30000" dirty="0">
                    <a:solidFill>
                      <a:srgbClr val="C00000"/>
                    </a:solidFill>
                    <a:latin typeface="Times New Roman" pitchFamily="18" charset="0"/>
                    <a:cs typeface="Times New Roman" pitchFamily="18" charset="0"/>
                  </a:rPr>
                  <a:t>H</a:t>
                </a:r>
                <a:r>
                  <a:rPr lang="en-US" sz="2400" b="1" i="1" dirty="0">
                    <a:solidFill>
                      <a:srgbClr val="C0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by using glass electrode:</a:t>
                </a:r>
              </a:p>
              <a:p>
                <a:pPr algn="just"/>
                <a:endParaRPr lang="en-US" sz="2400" dirty="0">
                  <a:solidFill>
                    <a:srgbClr val="C00000"/>
                  </a:solidFill>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For the determination of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of solution, glass electrode is coupled with saturated calomel electrode and is placed in the solution, whose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dirty="0">
                    <a:latin typeface="Times New Roman" pitchFamily="18" charset="0"/>
                    <a:cs typeface="Times New Roman" pitchFamily="18" charset="0"/>
                  </a:rPr>
                  <a:t> is to be determined and E</a:t>
                </a:r>
                <a:r>
                  <a:rPr lang="en-US" sz="2400" baseline="-25000" dirty="0">
                    <a:latin typeface="Times New Roman" pitchFamily="18" charset="0"/>
                    <a:cs typeface="Times New Roman" pitchFamily="18" charset="0"/>
                  </a:rPr>
                  <a:t>cell</a:t>
                </a:r>
                <a:r>
                  <a:rPr lang="en-US" sz="2400" dirty="0">
                    <a:latin typeface="Times New Roman" pitchFamily="18" charset="0"/>
                    <a:cs typeface="Times New Roman" pitchFamily="18" charset="0"/>
                  </a:rPr>
                  <a:t> is measured. </a:t>
                </a:r>
              </a:p>
              <a:p>
                <a:pPr algn="just"/>
                <a:r>
                  <a:rPr lang="en-US" sz="2400" dirty="0">
                    <a:latin typeface="Times New Roman" pitchFamily="18" charset="0"/>
                    <a:cs typeface="Times New Roman" pitchFamily="18" charset="0"/>
                  </a:rPr>
                  <a:t>The cell is represented as </a:t>
                </a:r>
              </a:p>
              <a:p>
                <a:pPr algn="just"/>
                <a:endParaRPr lang="en-US" sz="2400" dirty="0">
                  <a:latin typeface="Times New Roman" pitchFamily="18" charset="0"/>
                  <a:cs typeface="Times New Roman" pitchFamily="18" charset="0"/>
                </a:endParaRPr>
              </a:p>
              <a:p>
                <a:pPr algn="ctr"/>
                <a:r>
                  <a:rPr lang="en-US" sz="1400" b="1" dirty="0">
                    <a:solidFill>
                      <a:srgbClr val="0070C0"/>
                    </a:solidFill>
                    <a:latin typeface="Times New Roman" pitchFamily="18" charset="0"/>
                    <a:cs typeface="Times New Roman" pitchFamily="18" charset="0"/>
                  </a:rPr>
                  <a:t>Ag/AgCl(s) / HCl(0.1M) / glass / Test solution </a:t>
                </a:r>
                <a:r>
                  <a:rPr lang="en-US" sz="1400" b="1" i="1" dirty="0">
                    <a:solidFill>
                      <a:srgbClr val="0070C0"/>
                    </a:solidFill>
                    <a:latin typeface="Times New Roman" pitchFamily="18" charset="0"/>
                    <a:cs typeface="Times New Roman" pitchFamily="18" charset="0"/>
                  </a:rPr>
                  <a:t>p</a:t>
                </a:r>
                <a:r>
                  <a:rPr lang="en-US" sz="1400" b="1" i="1" baseline="30000" dirty="0">
                    <a:solidFill>
                      <a:srgbClr val="0070C0"/>
                    </a:solidFill>
                    <a:latin typeface="Times New Roman" pitchFamily="18" charset="0"/>
                    <a:cs typeface="Times New Roman" pitchFamily="18" charset="0"/>
                  </a:rPr>
                  <a:t>H</a:t>
                </a:r>
                <a:r>
                  <a:rPr lang="en-US" sz="1400" b="1" dirty="0">
                    <a:solidFill>
                      <a:srgbClr val="0070C0"/>
                    </a:solidFill>
                    <a:latin typeface="Times New Roman" pitchFamily="18" charset="0"/>
                    <a:cs typeface="Times New Roman" pitchFamily="18" charset="0"/>
                  </a:rPr>
                  <a:t> // KCl (satd.) / Hg</a:t>
                </a:r>
                <a:r>
                  <a:rPr lang="en-US" sz="1400" b="1" baseline="-25000" dirty="0">
                    <a:solidFill>
                      <a:srgbClr val="0070C0"/>
                    </a:solidFill>
                    <a:latin typeface="Times New Roman" pitchFamily="18" charset="0"/>
                    <a:cs typeface="Times New Roman" pitchFamily="18" charset="0"/>
                  </a:rPr>
                  <a:t>2</a:t>
                </a:r>
                <a:r>
                  <a:rPr lang="en-US" sz="1400" b="1" dirty="0">
                    <a:solidFill>
                      <a:srgbClr val="0070C0"/>
                    </a:solidFill>
                    <a:latin typeface="Times New Roman" pitchFamily="18" charset="0"/>
                    <a:cs typeface="Times New Roman" pitchFamily="18" charset="0"/>
                  </a:rPr>
                  <a:t>Cl</a:t>
                </a:r>
                <a:r>
                  <a:rPr lang="en-US" sz="1400" b="1" baseline="-25000" dirty="0">
                    <a:solidFill>
                      <a:srgbClr val="0070C0"/>
                    </a:solidFill>
                    <a:latin typeface="Times New Roman" pitchFamily="18" charset="0"/>
                    <a:cs typeface="Times New Roman" pitchFamily="18" charset="0"/>
                  </a:rPr>
                  <a:t>2</a:t>
                </a:r>
                <a:r>
                  <a:rPr lang="en-US" sz="1400" b="1" dirty="0">
                    <a:solidFill>
                      <a:srgbClr val="0070C0"/>
                    </a:solidFill>
                    <a:latin typeface="Times New Roman" pitchFamily="18" charset="0"/>
                    <a:cs typeface="Times New Roman" pitchFamily="18" charset="0"/>
                  </a:rPr>
                  <a:t> / Hg(l) </a:t>
                </a:r>
              </a:p>
              <a:p>
                <a:pPr algn="just"/>
                <a:endParaRPr lang="en-US" sz="1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E</a:t>
                </a:r>
                <a:r>
                  <a:rPr lang="en-US" sz="2400" b="1" baseline="-25000" dirty="0">
                    <a:latin typeface="Times New Roman" pitchFamily="18" charset="0"/>
                    <a:cs typeface="Times New Roman" pitchFamily="18" charset="0"/>
                  </a:rPr>
                  <a:t>cell</a:t>
                </a:r>
                <a:r>
                  <a:rPr lang="en-US" sz="2400" b="1" dirty="0">
                    <a:latin typeface="Times New Roman" pitchFamily="18" charset="0"/>
                    <a:cs typeface="Times New Roman" pitchFamily="18" charset="0"/>
                  </a:rPr>
                  <a:t> = E</a:t>
                </a:r>
                <a:r>
                  <a:rPr lang="en-US" sz="2400" b="1" baseline="-25000" dirty="0">
                    <a:latin typeface="Times New Roman" pitchFamily="18" charset="0"/>
                    <a:cs typeface="Times New Roman" pitchFamily="18" charset="0"/>
                  </a:rPr>
                  <a:t>cathode</a:t>
                </a:r>
                <a:r>
                  <a:rPr lang="en-US" sz="2400" b="1" dirty="0">
                    <a:latin typeface="Times New Roman" pitchFamily="18" charset="0"/>
                    <a:cs typeface="Times New Roman" pitchFamily="18" charset="0"/>
                  </a:rPr>
                  <a:t> – E</a:t>
                </a:r>
                <a:r>
                  <a:rPr lang="en-US" sz="2400" b="1" baseline="-25000" dirty="0">
                    <a:latin typeface="Times New Roman" pitchFamily="18" charset="0"/>
                    <a:cs typeface="Times New Roman" pitchFamily="18" charset="0"/>
                  </a:rPr>
                  <a:t>anode</a:t>
                </a:r>
                <a:r>
                  <a:rPr lang="en-US" sz="2400" b="1" dirty="0">
                    <a:latin typeface="Times New Roman" pitchFamily="18" charset="0"/>
                    <a:cs typeface="Times New Roman" pitchFamily="18" charset="0"/>
                  </a:rPr>
                  <a:t> </a:t>
                </a:r>
              </a:p>
              <a:p>
                <a:pPr>
                  <a:lnSpc>
                    <a:spcPct val="150000"/>
                  </a:lnSpc>
                </a:pP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E</a:t>
                </a:r>
                <a:r>
                  <a:rPr lang="en-US" sz="2400" b="1" baseline="-25000" dirty="0" err="1">
                    <a:latin typeface="Times New Roman" pitchFamily="18" charset="0"/>
                    <a:cs typeface="Times New Roman" pitchFamily="18" charset="0"/>
                  </a:rPr>
                  <a:t>ref</a:t>
                </a:r>
                <a:r>
                  <a:rPr lang="en-US" sz="2400" b="1" dirty="0">
                    <a:latin typeface="Times New Roman" pitchFamily="18" charset="0"/>
                    <a:cs typeface="Times New Roman" pitchFamily="18" charset="0"/>
                  </a:rPr>
                  <a:t> – E</a:t>
                </a:r>
                <a:r>
                  <a:rPr lang="en-US" sz="2400" b="1" baseline="-25000" dirty="0">
                    <a:latin typeface="Times New Roman" pitchFamily="18" charset="0"/>
                    <a:cs typeface="Times New Roman" pitchFamily="18" charset="0"/>
                  </a:rPr>
                  <a:t>G </a:t>
                </a:r>
                <a:r>
                  <a:rPr lang="en-US" sz="2400" b="1" dirty="0">
                    <a:latin typeface="Times New Roman" pitchFamily="18" charset="0"/>
                    <a:cs typeface="Times New Roman" pitchFamily="18" charset="0"/>
                  </a:rPr>
                  <a:t>( where </a:t>
                </a:r>
                <a:r>
                  <a:rPr lang="en-US" sz="2400" b="1" dirty="0" err="1">
                    <a:latin typeface="Times New Roman" pitchFamily="18" charset="0"/>
                    <a:cs typeface="Times New Roman" pitchFamily="18" charset="0"/>
                  </a:rPr>
                  <a:t>Eref</a:t>
                </a:r>
                <a:r>
                  <a:rPr lang="en-US" sz="2400" b="1" dirty="0">
                    <a:latin typeface="Times New Roman" pitchFamily="18" charset="0"/>
                    <a:cs typeface="Times New Roman" pitchFamily="18" charset="0"/>
                  </a:rPr>
                  <a:t> = 0.2422 V )</a:t>
                </a:r>
              </a:p>
              <a:p>
                <a:pPr>
                  <a:lnSpc>
                    <a:spcPct val="150000"/>
                  </a:lnSpc>
                </a:pPr>
                <a:r>
                  <a:rPr lang="en-US" sz="2400" b="1" dirty="0">
                    <a:latin typeface="Times New Roman" pitchFamily="18" charset="0"/>
                    <a:cs typeface="Times New Roman" pitchFamily="18" charset="0"/>
                  </a:rPr>
                  <a:t> = </a:t>
                </a:r>
                <a:r>
                  <a:rPr lang="en-US" sz="2400" b="1" dirty="0" err="1">
                    <a:latin typeface="Times New Roman" pitchFamily="18" charset="0"/>
                    <a:cs typeface="Times New Roman" pitchFamily="18" charset="0"/>
                  </a:rPr>
                  <a:t>E</a:t>
                </a:r>
                <a:r>
                  <a:rPr lang="en-US" sz="2400" b="1" baseline="-25000" dirty="0" err="1">
                    <a:latin typeface="Times New Roman" pitchFamily="18" charset="0"/>
                    <a:cs typeface="Times New Roman" pitchFamily="18" charset="0"/>
                  </a:rPr>
                  <a:t>ref</a:t>
                </a:r>
                <a:r>
                  <a:rPr lang="en-US" sz="2400" b="1" baseline="-25000" dirty="0">
                    <a:latin typeface="Times New Roman" pitchFamily="18" charset="0"/>
                    <a:cs typeface="Times New Roman" pitchFamily="18" charset="0"/>
                  </a:rPr>
                  <a:t> </a:t>
                </a:r>
                <a:r>
                  <a:rPr lang="en-US" sz="2400" b="1" dirty="0">
                    <a:latin typeface="Times New Roman" pitchFamily="18" charset="0"/>
                    <a:cs typeface="Times New Roman" pitchFamily="18" charset="0"/>
                  </a:rPr>
                  <a:t>– ( </a:t>
                </a:r>
                <a14:m>
                  <m:oMath xmlns:m="http://schemas.openxmlformats.org/officeDocument/2006/math">
                    <m:sSubSup>
                      <m:sSubSupPr>
                        <m:ctrlPr>
                          <a:rPr lang="en-US" sz="2400" b="1" i="1">
                            <a:latin typeface="Cambria Math"/>
                          </a:rPr>
                        </m:ctrlPr>
                      </m:sSubSupPr>
                      <m:e>
                        <m:r>
                          <a:rPr lang="en-US" sz="2400" b="1" i="1">
                            <a:latin typeface="Cambria Math" panose="02040503050406030204" pitchFamily="18" charset="0"/>
                          </a:rPr>
                          <m:t>𝑬</m:t>
                        </m:r>
                      </m:e>
                      <m:sub>
                        <m:r>
                          <a:rPr lang="en-US" sz="2400" b="1" i="1">
                            <a:latin typeface="Cambria Math" panose="02040503050406030204" pitchFamily="18" charset="0"/>
                          </a:rPr>
                          <m:t>𝑮</m:t>
                        </m:r>
                      </m:sub>
                      <m:sup>
                        <m:r>
                          <a:rPr lang="en-US" sz="2400" b="1" i="1">
                            <a:latin typeface="Cambria Math" panose="02040503050406030204" pitchFamily="18" charset="0"/>
                          </a:rPr>
                          <m:t>𝑶</m:t>
                        </m:r>
                      </m:sup>
                    </m:sSubSup>
                  </m:oMath>
                </a14:m>
                <a:r>
                  <a:rPr lang="en-US" sz="2400" b="1" dirty="0">
                    <a:latin typeface="Times New Roman" pitchFamily="18" charset="0"/>
                    <a:cs typeface="Times New Roman" pitchFamily="18" charset="0"/>
                  </a:rPr>
                  <a:t>– 0.0591 </a:t>
                </a:r>
                <a:r>
                  <a:rPr lang="en-US" sz="2400" b="1" i="1" dirty="0">
                    <a:latin typeface="Times New Roman" pitchFamily="18" charset="0"/>
                    <a:cs typeface="Times New Roman" pitchFamily="18" charset="0"/>
                  </a:rPr>
                  <a:t>p</a:t>
                </a:r>
                <a:r>
                  <a:rPr lang="en-US" sz="2400" b="1" i="1" baseline="30000" dirty="0">
                    <a:latin typeface="Times New Roman" pitchFamily="18" charset="0"/>
                    <a:cs typeface="Times New Roman" pitchFamily="18" charset="0"/>
                  </a:rPr>
                  <a:t>H</a:t>
                </a:r>
                <a:r>
                  <a:rPr lang="en-US" sz="2400" b="1" i="1" dirty="0">
                    <a:latin typeface="Times New Roman" pitchFamily="18" charset="0"/>
                    <a:cs typeface="Times New Roman" pitchFamily="18" charset="0"/>
                  </a:rPr>
                  <a:t> </a:t>
                </a:r>
                <a:r>
                  <a:rPr lang="en-US" sz="2400" b="1" dirty="0">
                    <a:latin typeface="Times New Roman" pitchFamily="18" charset="0"/>
                    <a:cs typeface="Times New Roman" pitchFamily="18" charset="0"/>
                  </a:rPr>
                  <a:t>) </a:t>
                </a:r>
              </a:p>
              <a:p>
                <a:pPr>
                  <a:lnSpc>
                    <a:spcPct val="150000"/>
                  </a:lnSpc>
                </a:pP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E</a:t>
                </a:r>
                <a:r>
                  <a:rPr lang="en-US" sz="2400" b="1" baseline="-25000" dirty="0" err="1">
                    <a:latin typeface="Times New Roman" pitchFamily="18" charset="0"/>
                    <a:cs typeface="Times New Roman" pitchFamily="18" charset="0"/>
                  </a:rPr>
                  <a:t>ref</a:t>
                </a:r>
                <a:r>
                  <a:rPr lang="en-US" sz="2400" b="1" dirty="0">
                    <a:latin typeface="Times New Roman" pitchFamily="18" charset="0"/>
                    <a:cs typeface="Times New Roman" pitchFamily="18" charset="0"/>
                  </a:rPr>
                  <a:t> – </a:t>
                </a:r>
                <a14:m>
                  <m:oMath xmlns:m="http://schemas.openxmlformats.org/officeDocument/2006/math">
                    <m:sSubSup>
                      <m:sSubSupPr>
                        <m:ctrlPr>
                          <a:rPr lang="en-US" sz="2400" b="1" i="1">
                            <a:latin typeface="Cambria Math"/>
                          </a:rPr>
                        </m:ctrlPr>
                      </m:sSubSupPr>
                      <m:e>
                        <m:r>
                          <a:rPr lang="en-US" sz="2400" b="1" i="1">
                            <a:latin typeface="Cambria Math" panose="02040503050406030204" pitchFamily="18" charset="0"/>
                          </a:rPr>
                          <m:t>𝑬</m:t>
                        </m:r>
                      </m:e>
                      <m:sub>
                        <m:r>
                          <a:rPr lang="en-US" sz="2400" b="1" i="1">
                            <a:latin typeface="Cambria Math" panose="02040503050406030204" pitchFamily="18" charset="0"/>
                          </a:rPr>
                          <m:t>𝑮</m:t>
                        </m:r>
                      </m:sub>
                      <m:sup>
                        <m:r>
                          <a:rPr lang="en-US" sz="2400" b="1" i="1">
                            <a:latin typeface="Cambria Math" panose="02040503050406030204" pitchFamily="18" charset="0"/>
                          </a:rPr>
                          <m:t>𝑶</m:t>
                        </m:r>
                      </m:sup>
                    </m:sSubSup>
                  </m:oMath>
                </a14:m>
                <a:r>
                  <a:rPr lang="en-US" sz="2400" b="1" dirty="0">
                    <a:latin typeface="Times New Roman" pitchFamily="18" charset="0"/>
                    <a:cs typeface="Times New Roman" pitchFamily="18" charset="0"/>
                  </a:rPr>
                  <a:t>+ 0.0591 </a:t>
                </a:r>
                <a:r>
                  <a:rPr lang="en-US" sz="2400" b="1" i="1" dirty="0">
                    <a:latin typeface="Times New Roman" pitchFamily="18" charset="0"/>
                    <a:cs typeface="Times New Roman" pitchFamily="18" charset="0"/>
                  </a:rPr>
                  <a:t>p</a:t>
                </a:r>
                <a:r>
                  <a:rPr lang="en-US" sz="2400" b="1" i="1" baseline="30000" dirty="0">
                    <a:latin typeface="Times New Roman" pitchFamily="18" charset="0"/>
                    <a:cs typeface="Times New Roman" pitchFamily="18" charset="0"/>
                  </a:rPr>
                  <a:t>H</a:t>
                </a:r>
                <a:r>
                  <a:rPr lang="en-US" sz="2400" b="1" i="1"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a:lnSpc>
                    <a:spcPct val="150000"/>
                  </a:lnSpc>
                </a:pPr>
                <a:r>
                  <a:rPr lang="en-US" sz="2400" b="1" dirty="0">
                    <a:latin typeface="Times New Roman" pitchFamily="18" charset="0"/>
                    <a:cs typeface="Times New Roman" pitchFamily="18" charset="0"/>
                  </a:rPr>
                  <a:t> </a:t>
                </a:r>
                <a:r>
                  <a:rPr lang="en-US" sz="2400" b="1" i="1" dirty="0">
                    <a:latin typeface="Times New Roman" pitchFamily="18" charset="0"/>
                    <a:cs typeface="Times New Roman" pitchFamily="18" charset="0"/>
                  </a:rPr>
                  <a:t>p</a:t>
                </a:r>
                <a:r>
                  <a:rPr lang="en-US" sz="2400" b="1" i="1" baseline="30000" dirty="0">
                    <a:latin typeface="Times New Roman" pitchFamily="18" charset="0"/>
                    <a:cs typeface="Times New Roman" pitchFamily="18" charset="0"/>
                  </a:rPr>
                  <a:t>H</a:t>
                </a:r>
                <a:r>
                  <a:rPr lang="en-US" sz="2400" b="1" dirty="0">
                    <a:latin typeface="Times New Roman" pitchFamily="18" charset="0"/>
                    <a:cs typeface="Times New Roman" pitchFamily="18" charset="0"/>
                  </a:rPr>
                  <a:t> = </a:t>
                </a:r>
                <a14:m>
                  <m:oMath xmlns:m="http://schemas.openxmlformats.org/officeDocument/2006/math">
                    <m:f>
                      <m:fPr>
                        <m:ctrlPr>
                          <a:rPr lang="en-US" sz="2400" b="1" i="1">
                            <a:latin typeface="Cambria Math"/>
                          </a:rPr>
                        </m:ctrlPr>
                      </m:fPr>
                      <m:num>
                        <m:r>
                          <a:rPr lang="en-US" sz="2400" b="1" i="1">
                            <a:latin typeface="Cambria Math" panose="02040503050406030204" pitchFamily="18" charset="0"/>
                          </a:rPr>
                          <m:t>𝐄</m:t>
                        </m:r>
                        <m:r>
                          <a:rPr lang="en-US" sz="2400" b="1" i="1" baseline="-25000">
                            <a:latin typeface="Cambria Math" panose="02040503050406030204" pitchFamily="18" charset="0"/>
                          </a:rPr>
                          <m:t>𝒄𝒆𝒍𝒍</m:t>
                        </m:r>
                        <m:r>
                          <a:rPr lang="en-US" sz="2400" b="1" i="1" baseline="-25000">
                            <a:latin typeface="Cambria Math" panose="02040503050406030204" pitchFamily="18" charset="0"/>
                          </a:rPr>
                          <m:t>−</m:t>
                        </m:r>
                        <m:r>
                          <a:rPr lang="en-US" sz="2400" b="1" i="1">
                            <a:latin typeface="Cambria Math" panose="02040503050406030204" pitchFamily="18" charset="0"/>
                          </a:rPr>
                          <m:t>𝐄</m:t>
                        </m:r>
                        <m:r>
                          <a:rPr lang="en-US" sz="2400" b="1" i="1" baseline="-25000">
                            <a:latin typeface="Cambria Math" panose="02040503050406030204" pitchFamily="18" charset="0"/>
                          </a:rPr>
                          <m:t>𝐫𝐞𝐟</m:t>
                        </m:r>
                        <m:r>
                          <a:rPr lang="en-US" sz="2400" b="1" baseline="-25000">
                            <a:latin typeface="Cambria Math" panose="02040503050406030204" pitchFamily="18" charset="0"/>
                          </a:rPr>
                          <m:t>+</m:t>
                        </m:r>
                        <m:sSubSup>
                          <m:sSubSupPr>
                            <m:ctrlPr>
                              <a:rPr lang="en-US" sz="2400" b="1" i="1">
                                <a:latin typeface="Cambria Math"/>
                              </a:rPr>
                            </m:ctrlPr>
                          </m:sSubSupPr>
                          <m:e>
                            <m:r>
                              <a:rPr lang="en-US" sz="2400" b="1" i="1">
                                <a:latin typeface="Cambria Math" panose="02040503050406030204" pitchFamily="18" charset="0"/>
                              </a:rPr>
                              <m:t>𝑬</m:t>
                            </m:r>
                          </m:e>
                          <m:sub>
                            <m:r>
                              <a:rPr lang="en-US" sz="2400" b="1" i="1">
                                <a:latin typeface="Cambria Math" panose="02040503050406030204" pitchFamily="18" charset="0"/>
                              </a:rPr>
                              <m:t>𝑮</m:t>
                            </m:r>
                          </m:sub>
                          <m:sup>
                            <m:r>
                              <a:rPr lang="en-US" sz="2400" b="1" i="1">
                                <a:latin typeface="Cambria Math" panose="02040503050406030204" pitchFamily="18" charset="0"/>
                              </a:rPr>
                              <m:t>𝑶</m:t>
                            </m:r>
                          </m:sup>
                        </m:sSubSup>
                      </m:num>
                      <m:den>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𝟎𝟓𝟗𝟏</m:t>
                        </m:r>
                      </m:den>
                    </m:f>
                  </m:oMath>
                </a14:m>
                <a:endParaRPr lang="en-US" sz="2400" b="1"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28600" y="228600"/>
                <a:ext cx="6553200" cy="6523324"/>
              </a:xfrm>
              <a:prstGeom prst="rect">
                <a:avLst/>
              </a:prstGeom>
              <a:blipFill rotWithShape="1">
                <a:blip r:embed="rId2"/>
                <a:stretch>
                  <a:fillRect l="-1488" t="-748" r="-1395"/>
                </a:stretch>
              </a:blipFill>
            </p:spPr>
            <p:txBody>
              <a:bodyPr/>
              <a:lstStyle/>
              <a:p>
                <a:r>
                  <a:rPr lang="en-US">
                    <a:noFill/>
                  </a:rPr>
                  <a:t> </a:t>
                </a:r>
              </a:p>
            </p:txBody>
          </p:sp>
        </mc:Fallback>
      </mc:AlternateContent>
      <p:sp>
        <p:nvSpPr>
          <p:cNvPr id="3" name="Rectangle 2"/>
          <p:cNvSpPr/>
          <p:nvPr/>
        </p:nvSpPr>
        <p:spPr>
          <a:xfrm>
            <a:off x="7086600" y="228600"/>
            <a:ext cx="5562600" cy="6370975"/>
          </a:xfrm>
          <a:prstGeom prst="rect">
            <a:avLst/>
          </a:prstGeom>
        </p:spPr>
        <p:txBody>
          <a:bodyPr wrap="square">
            <a:spAutoFit/>
          </a:bodyPr>
          <a:lstStyle/>
          <a:p>
            <a:pPr algn="just"/>
            <a:r>
              <a:rPr lang="en-US" sz="2400" b="1" dirty="0">
                <a:solidFill>
                  <a:srgbClr val="C00000"/>
                </a:solidFill>
                <a:latin typeface="Times New Roman" pitchFamily="18" charset="0"/>
                <a:cs typeface="Times New Roman" pitchFamily="18" charset="0"/>
              </a:rPr>
              <a:t>Advantages</a:t>
            </a:r>
          </a:p>
          <a:p>
            <a:pPr marL="342900" lvl="0" indent="-342900" algn="just">
              <a:buClr>
                <a:srgbClr val="7030A0"/>
              </a:buClr>
              <a:buFont typeface="Wingdings" pitchFamily="2" charset="2"/>
              <a:buChar char="v"/>
            </a:pPr>
            <a:r>
              <a:rPr lang="en-US" sz="2400" dirty="0">
                <a:latin typeface="Times New Roman" pitchFamily="18" charset="0"/>
                <a:cs typeface="Times New Roman" pitchFamily="18" charset="0"/>
              </a:rPr>
              <a:t>Glass electrode is simple &amp; easy to operate.</a:t>
            </a:r>
          </a:p>
          <a:p>
            <a:pPr marL="342900" lvl="0" indent="-342900" algn="just">
              <a:buClr>
                <a:srgbClr val="7030A0"/>
              </a:buClr>
              <a:buFont typeface="Wingdings" pitchFamily="2" charset="2"/>
              <a:buChar char="v"/>
            </a:pPr>
            <a:r>
              <a:rPr lang="en-US" sz="2400" dirty="0">
                <a:latin typeface="Times New Roman" pitchFamily="18" charset="0"/>
                <a:cs typeface="Times New Roman" pitchFamily="18" charset="0"/>
              </a:rPr>
              <a:t>Equilibrium is rapidly attained.</a:t>
            </a:r>
          </a:p>
          <a:p>
            <a:pPr marL="342900" lvl="0" indent="-342900" algn="just">
              <a:buClr>
                <a:srgbClr val="7030A0"/>
              </a:buClr>
              <a:buFont typeface="Wingdings" pitchFamily="2" charset="2"/>
              <a:buChar char="v"/>
            </a:pPr>
            <a:r>
              <a:rPr lang="en-US" sz="2400" dirty="0">
                <a:latin typeface="Times New Roman" pitchFamily="18" charset="0"/>
                <a:cs typeface="Times New Roman" pitchFamily="18" charset="0"/>
              </a:rPr>
              <a:t>The results are accurate and is not easily poisoned.</a:t>
            </a:r>
          </a:p>
          <a:p>
            <a:pPr marL="342900" lvl="0" indent="-342900" algn="just">
              <a:buClr>
                <a:srgbClr val="7030A0"/>
              </a:buClr>
              <a:buFont typeface="Wingdings" pitchFamily="2" charset="2"/>
              <a:buChar char="v"/>
            </a:pPr>
            <a:r>
              <a:rPr lang="en-US" sz="2400" dirty="0">
                <a:latin typeface="Times New Roman" pitchFamily="18" charset="0"/>
                <a:cs typeface="Times New Roman" pitchFamily="18" charset="0"/>
              </a:rPr>
              <a:t>It can be used in coloured, turbid or in colloidal solutions.</a:t>
            </a:r>
          </a:p>
          <a:p>
            <a:pPr marL="342900" lvl="0" indent="-342900" algn="just">
              <a:buClr>
                <a:srgbClr val="7030A0"/>
              </a:buClr>
              <a:buFont typeface="Wingdings" pitchFamily="2" charset="2"/>
              <a:buChar char="v"/>
            </a:pPr>
            <a:r>
              <a:rPr lang="en-US" sz="2400" dirty="0">
                <a:latin typeface="Times New Roman" pitchFamily="18" charset="0"/>
                <a:cs typeface="Times New Roman" pitchFamily="18" charset="0"/>
              </a:rPr>
              <a:t>It can be used both in alkaline and oxidizing solutions.</a:t>
            </a:r>
          </a:p>
          <a:p>
            <a:pPr algn="just"/>
            <a:r>
              <a:rPr lang="en-US" sz="2400" dirty="0">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Limitations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 As the resistance of glass electrode is high, Electronic potentiometers are required.</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It is used up to a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dirty="0">
                <a:latin typeface="Times New Roman" pitchFamily="18" charset="0"/>
                <a:cs typeface="Times New Roman" pitchFamily="18" charset="0"/>
              </a:rPr>
              <a:t> range of 0-10.</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If </a:t>
            </a:r>
            <a:r>
              <a:rPr lang="en-US" sz="2400" i="1" dirty="0">
                <a:latin typeface="Times New Roman" pitchFamily="18" charset="0"/>
                <a:cs typeface="Times New Roman" pitchFamily="18" charset="0"/>
              </a:rPr>
              <a:t>p</a:t>
            </a:r>
            <a:r>
              <a:rPr lang="en-US" sz="2400" i="1" baseline="30000" dirty="0">
                <a:latin typeface="Times New Roman" pitchFamily="18" charset="0"/>
                <a:cs typeface="Times New Roman" pitchFamily="18" charset="0"/>
              </a:rPr>
              <a:t>H</a:t>
            </a:r>
            <a:r>
              <a:rPr lang="en-US" sz="2400" dirty="0">
                <a:latin typeface="Times New Roman" pitchFamily="18" charset="0"/>
                <a:cs typeface="Times New Roman" pitchFamily="18" charset="0"/>
              </a:rPr>
              <a:t> &gt;10, glass is attacked by an alkaline solution. </a:t>
            </a:r>
          </a:p>
        </p:txBody>
      </p:sp>
    </p:spTree>
    <p:extLst>
      <p:ext uri="{BB962C8B-B14F-4D97-AF65-F5344CB8AC3E}">
        <p14:creationId xmlns:p14="http://schemas.microsoft.com/office/powerpoint/2010/main" val="155394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85800"/>
            <a:ext cx="12344400" cy="5632311"/>
          </a:xfrm>
          <a:prstGeom prst="rect">
            <a:avLst/>
          </a:prstGeom>
        </p:spPr>
        <p:txBody>
          <a:bodyPr wrap="square">
            <a:spAutoFit/>
          </a:bodyPr>
          <a:lstStyle/>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battery is a device consisting of one or more electrochemical cells connected with one another in a series that converts stored chemical energy into electrical energy.</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Batteries are broadly divided into 3 types:</a:t>
            </a:r>
          </a:p>
          <a:p>
            <a:pPr algn="just">
              <a:buClr>
                <a:srgbClr val="7030A0"/>
              </a:buClr>
            </a:pPr>
            <a:endParaRPr lang="en-US" sz="2400" dirty="0">
              <a:latin typeface="Times New Roman" pitchFamily="18" charset="0"/>
              <a:cs typeface="Times New Roman" pitchFamily="18" charset="0"/>
            </a:endParaRPr>
          </a:p>
          <a:p>
            <a:pPr marL="514350" indent="-514350" algn="just">
              <a:buFont typeface="+mj-lt"/>
              <a:buAutoNum type="romanUcPeriod"/>
            </a:pPr>
            <a:r>
              <a:rPr lang="en-US" sz="2400" b="1" dirty="0">
                <a:solidFill>
                  <a:srgbClr val="002060"/>
                </a:solidFill>
                <a:latin typeface="Times New Roman" pitchFamily="18" charset="0"/>
                <a:cs typeface="Times New Roman" pitchFamily="18" charset="0"/>
              </a:rPr>
              <a:t> Primary Battery (or Primary cell): </a:t>
            </a:r>
            <a:r>
              <a:rPr lang="en-US" sz="2400" dirty="0">
                <a:latin typeface="Times New Roman" pitchFamily="18" charset="0"/>
                <a:cs typeface="Times New Roman" pitchFamily="18" charset="0"/>
              </a:rPr>
              <a:t>The battery in which the cell reaction is not reversible is called ‘a primary cell’. </a:t>
            </a:r>
          </a:p>
          <a:p>
            <a:pPr algn="just"/>
            <a:r>
              <a:rPr lang="en-US" sz="2400" dirty="0">
                <a:latin typeface="Times New Roman" pitchFamily="18" charset="0"/>
                <a:cs typeface="Times New Roman" pitchFamily="18" charset="0"/>
              </a:rPr>
              <a:t>       Ex: Dry Cell (Laclanche cell), Lithium Cell etc. </a:t>
            </a:r>
          </a:p>
          <a:p>
            <a:pPr algn="just"/>
            <a:endParaRPr lang="en-US" sz="2400" dirty="0">
              <a:latin typeface="Times New Roman" pitchFamily="18" charset="0"/>
              <a:cs typeface="Times New Roman" pitchFamily="18" charset="0"/>
            </a:endParaRPr>
          </a:p>
          <a:p>
            <a:pPr marL="514350" indent="-514350" algn="just">
              <a:buFont typeface="+mj-lt"/>
              <a:buAutoNum type="romanUcPeriod" startAt="2"/>
            </a:pPr>
            <a:r>
              <a:rPr lang="en-US" sz="2400" b="1" dirty="0">
                <a:solidFill>
                  <a:srgbClr val="002060"/>
                </a:solidFill>
                <a:latin typeface="Times New Roman" pitchFamily="18" charset="0"/>
                <a:cs typeface="Times New Roman" pitchFamily="18" charset="0"/>
              </a:rPr>
              <a:t>Secondary Battery (or Secondary cell): </a:t>
            </a:r>
            <a:r>
              <a:rPr lang="en-US" sz="2400" dirty="0">
                <a:latin typeface="Times New Roman" pitchFamily="18" charset="0"/>
                <a:cs typeface="Times New Roman" pitchFamily="18" charset="0"/>
              </a:rPr>
              <a:t>The battery in which the cell reactions are reversible is called ‘a secondary cell. </a:t>
            </a:r>
          </a:p>
          <a:p>
            <a:pPr algn="just"/>
            <a:r>
              <a:rPr lang="en-US" sz="2400" dirty="0">
                <a:latin typeface="Times New Roman" pitchFamily="18" charset="0"/>
                <a:cs typeface="Times New Roman" pitchFamily="18" charset="0"/>
              </a:rPr>
              <a:t>       Ex: Lead-Acid battery, Lithium ion cell etc.</a:t>
            </a:r>
          </a:p>
          <a:p>
            <a:pPr algn="just"/>
            <a:endParaRPr lang="en-US" sz="2400" dirty="0">
              <a:latin typeface="Times New Roman" pitchFamily="18" charset="0"/>
              <a:cs typeface="Times New Roman" pitchFamily="18" charset="0"/>
            </a:endParaRPr>
          </a:p>
          <a:p>
            <a:pPr marL="514350" indent="-514350" algn="just">
              <a:buFont typeface="+mj-lt"/>
              <a:buAutoNum type="romanUcPeriod" startAt="3"/>
            </a:pPr>
            <a:r>
              <a:rPr lang="en-US" sz="2400" b="1" dirty="0">
                <a:solidFill>
                  <a:srgbClr val="002060"/>
                </a:solidFill>
                <a:latin typeface="Times New Roman" pitchFamily="18" charset="0"/>
                <a:cs typeface="Times New Roman" pitchFamily="18" charset="0"/>
              </a:rPr>
              <a:t>Flow Battery (or Fuel cell): </a:t>
            </a:r>
            <a:r>
              <a:rPr lang="en-US" sz="2400" dirty="0">
                <a:latin typeface="Times New Roman" pitchFamily="18" charset="0"/>
                <a:cs typeface="Times New Roman" pitchFamily="18" charset="0"/>
              </a:rPr>
              <a:t>It is an electro chemical cell that converts chemical energy into electrical energy, in which materials (reactants, products, electrolytes) pass through the battery. Ex: Methanol-Oxygen fuel cell, hydrogen-oxygen fuel cell etc.</a:t>
            </a:r>
          </a:p>
        </p:txBody>
      </p:sp>
      <p:sp>
        <p:nvSpPr>
          <p:cNvPr id="3" name="Rectangle 2"/>
          <p:cNvSpPr/>
          <p:nvPr/>
        </p:nvSpPr>
        <p:spPr>
          <a:xfrm>
            <a:off x="5715000" y="76200"/>
            <a:ext cx="1340432" cy="523220"/>
          </a:xfrm>
          <a:prstGeom prst="rect">
            <a:avLst/>
          </a:prstGeom>
        </p:spPr>
        <p:txBody>
          <a:bodyPr wrap="none">
            <a:spAutoFit/>
          </a:bodyPr>
          <a:lstStyle/>
          <a:p>
            <a:pPr algn="ctr"/>
            <a:r>
              <a:rPr lang="en-US" sz="2800" b="1" dirty="0">
                <a:solidFill>
                  <a:srgbClr val="C00000"/>
                </a:solidFill>
                <a:latin typeface="Times New Roman" pitchFamily="18" charset="0"/>
                <a:cs typeface="Times New Roman" pitchFamily="18" charset="0"/>
              </a:rPr>
              <a:t>Battery</a:t>
            </a:r>
          </a:p>
        </p:txBody>
      </p:sp>
    </p:spTree>
    <p:extLst>
      <p:ext uri="{BB962C8B-B14F-4D97-AF65-F5344CB8AC3E}">
        <p14:creationId xmlns:p14="http://schemas.microsoft.com/office/powerpoint/2010/main" val="2328674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223FAD09-BDFE-5D5B-B4E0-0B36B3EA0687}"/>
              </a:ext>
            </a:extLst>
          </p:cNvPr>
          <p:cNvGraphicFramePr>
            <a:graphicFrameLocks noGrp="1"/>
          </p:cNvGraphicFramePr>
          <p:nvPr/>
        </p:nvGraphicFramePr>
        <p:xfrm>
          <a:off x="462776" y="1132713"/>
          <a:ext cx="11876048" cy="5311136"/>
        </p:xfrm>
        <a:graphic>
          <a:graphicData uri="http://schemas.openxmlformats.org/drawingml/2006/table">
            <a:tbl>
              <a:tblPr firstRow="1" firstCol="1" bandRow="1">
                <a:tableStyleId>{BC89EF96-8CEA-46FF-86C4-4CE0E7609802}</a:tableStyleId>
              </a:tblPr>
              <a:tblGrid>
                <a:gridCol w="3679903">
                  <a:extLst>
                    <a:ext uri="{9D8B030D-6E8A-4147-A177-3AD203B41FA5}">
                      <a16:colId xmlns="" xmlns:a16="http://schemas.microsoft.com/office/drawing/2014/main" val="3012299922"/>
                    </a:ext>
                  </a:extLst>
                </a:gridCol>
                <a:gridCol w="4527395">
                  <a:extLst>
                    <a:ext uri="{9D8B030D-6E8A-4147-A177-3AD203B41FA5}">
                      <a16:colId xmlns="" xmlns:a16="http://schemas.microsoft.com/office/drawing/2014/main" val="4293484680"/>
                    </a:ext>
                  </a:extLst>
                </a:gridCol>
                <a:gridCol w="3668750">
                  <a:extLst>
                    <a:ext uri="{9D8B030D-6E8A-4147-A177-3AD203B41FA5}">
                      <a16:colId xmlns="" xmlns:a16="http://schemas.microsoft.com/office/drawing/2014/main" val="3285655621"/>
                    </a:ext>
                  </a:extLst>
                </a:gridCol>
              </a:tblGrid>
              <a:tr h="175161">
                <a:tc>
                  <a:txBody>
                    <a:bodyPr/>
                    <a:lstStyle/>
                    <a:p>
                      <a:pPr marL="0" marR="0" algn="ctr">
                        <a:lnSpc>
                          <a:spcPct val="150000"/>
                        </a:lnSpc>
                        <a:spcBef>
                          <a:spcPts val="0"/>
                        </a:spcBef>
                        <a:spcAft>
                          <a:spcPts val="2400"/>
                        </a:spcAft>
                      </a:pPr>
                      <a:r>
                        <a:rPr lang="en-US" sz="2400" b="1" kern="100">
                          <a:solidFill>
                            <a:schemeClr val="bg1"/>
                          </a:solidFill>
                          <a:effectLst/>
                          <a:latin typeface="Times New Roman" panose="02020603050405020304" pitchFamily="18" charset="0"/>
                          <a:cs typeface="Times New Roman" panose="02020603050405020304" pitchFamily="18" charset="0"/>
                        </a:rPr>
                        <a:t>Primary cell</a:t>
                      </a:r>
                      <a:endParaRPr lang="en-US" sz="24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solidFill>
                      <a:schemeClr val="accent5">
                        <a:lumMod val="50000"/>
                      </a:schemeClr>
                    </a:solidFill>
                  </a:tcPr>
                </a:tc>
                <a:tc>
                  <a:txBody>
                    <a:bodyPr/>
                    <a:lstStyle/>
                    <a:p>
                      <a:pPr marL="0" marR="0" algn="ctr">
                        <a:lnSpc>
                          <a:spcPct val="150000"/>
                        </a:lnSpc>
                        <a:spcBef>
                          <a:spcPts val="0"/>
                        </a:spcBef>
                        <a:spcAft>
                          <a:spcPts val="2400"/>
                        </a:spcAft>
                      </a:pPr>
                      <a:r>
                        <a:rPr lang="en-US" sz="2400" b="1" kern="100">
                          <a:solidFill>
                            <a:schemeClr val="bg1"/>
                          </a:solidFill>
                          <a:effectLst/>
                          <a:latin typeface="Times New Roman" panose="02020603050405020304" pitchFamily="18" charset="0"/>
                          <a:cs typeface="Times New Roman" panose="02020603050405020304" pitchFamily="18" charset="0"/>
                        </a:rPr>
                        <a:t>Secondary cells</a:t>
                      </a:r>
                      <a:endParaRPr lang="en-US" sz="24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solidFill>
                      <a:schemeClr val="accent5">
                        <a:lumMod val="50000"/>
                      </a:schemeClr>
                    </a:solidFill>
                  </a:tcPr>
                </a:tc>
                <a:tc>
                  <a:txBody>
                    <a:bodyPr/>
                    <a:lstStyle/>
                    <a:p>
                      <a:pPr marL="0" marR="0" algn="ctr">
                        <a:lnSpc>
                          <a:spcPct val="150000"/>
                        </a:lnSpc>
                        <a:spcBef>
                          <a:spcPts val="0"/>
                        </a:spcBef>
                        <a:spcAft>
                          <a:spcPts val="2400"/>
                        </a:spcAft>
                      </a:pPr>
                      <a:r>
                        <a:rPr lang="en-US" sz="2400" b="1" kern="100" dirty="0">
                          <a:solidFill>
                            <a:schemeClr val="bg1"/>
                          </a:solidFill>
                          <a:effectLst/>
                          <a:latin typeface="Times New Roman" panose="02020603050405020304" pitchFamily="18" charset="0"/>
                          <a:cs typeface="Times New Roman" panose="02020603050405020304" pitchFamily="18" charset="0"/>
                        </a:rPr>
                        <a:t>Fuel Cell</a:t>
                      </a:r>
                      <a:endParaRPr lang="en-US"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solidFill>
                      <a:schemeClr val="accent5">
                        <a:lumMod val="50000"/>
                      </a:schemeClr>
                    </a:solidFill>
                  </a:tcPr>
                </a:tc>
                <a:extLst>
                  <a:ext uri="{0D108BD9-81ED-4DB2-BD59-A6C34878D82A}">
                    <a16:rowId xmlns="" xmlns:a16="http://schemas.microsoft.com/office/drawing/2014/main" val="2480083251"/>
                  </a:ext>
                </a:extLst>
              </a:tr>
              <a:tr h="4176177">
                <a:tc>
                  <a:txBody>
                    <a:bodyPr/>
                    <a:lstStyle/>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It acts as a simple galvanic cell.</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Cell reaction is not reversible.</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Cannot be recharged.</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Can be used as long as the materials are active in their composition. </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Examples are Leclanche or dry cell and Lithium cells.</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Applications: Radios, torches, transistors, hearing aids.</a:t>
                      </a:r>
                    </a:p>
                    <a:p>
                      <a:pPr marL="0" marR="0" algn="just">
                        <a:lnSpc>
                          <a:spcPct val="107000"/>
                        </a:lnSpc>
                        <a:spcBef>
                          <a:spcPts val="0"/>
                        </a:spcBef>
                        <a:spcAft>
                          <a:spcPts val="800"/>
                        </a:spcAft>
                      </a:pPr>
                      <a:r>
                        <a:rPr lang="en-US" sz="2000" b="0" kern="100" dirty="0">
                          <a:effectLst/>
                          <a:latin typeface="Times New Roman" panose="02020603050405020304" pitchFamily="18" charset="0"/>
                          <a:cs typeface="Times New Roman" panose="02020603050405020304" pitchFamily="18" charset="0"/>
                        </a:rPr>
                        <a:t> </a:t>
                      </a:r>
                      <a:endParaRPr lang="en-US" sz="20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tc>
                <a:tc>
                  <a:txBody>
                    <a:bodyPr/>
                    <a:lstStyle/>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It acts as a galvanic cell while discharging and electrolytic cell while charging.</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Cell reaction can be reversed.</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Can be recharged</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Can be used again and again by recharging the cell.</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Examples are Lead storage cell, Lithium ion battery and Nickel cadmium battery.</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Applications: Electronic calculators, electronic flash units &amp; cordless electronic shavers.</a:t>
                      </a:r>
                      <a:endParaRPr lang="en-US" sz="20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tc>
                <a:tc>
                  <a:txBody>
                    <a:bodyPr/>
                    <a:lstStyle/>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It acts as a simple galvanic cell.</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Cell reaction is not reversible.</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Do not store energy.</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Energy can be withdrawn indefinitely as long as outside supply of fuel.</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Examples are H</a:t>
                      </a:r>
                      <a:r>
                        <a:rPr lang="en-US" sz="2000" b="0" kern="100" baseline="-25000" dirty="0">
                          <a:effectLst/>
                          <a:latin typeface="Times New Roman" panose="02020603050405020304" pitchFamily="18" charset="0"/>
                          <a:cs typeface="Times New Roman" panose="02020603050405020304" pitchFamily="18" charset="0"/>
                        </a:rPr>
                        <a:t>2</a:t>
                      </a:r>
                      <a:r>
                        <a:rPr lang="en-US" sz="2000" b="0" kern="100" dirty="0">
                          <a:effectLst/>
                          <a:latin typeface="Times New Roman" panose="02020603050405020304" pitchFamily="18" charset="0"/>
                          <a:cs typeface="Times New Roman" panose="02020603050405020304" pitchFamily="18" charset="0"/>
                        </a:rPr>
                        <a:t>-O</a:t>
                      </a:r>
                      <a:r>
                        <a:rPr lang="en-US" sz="2000" b="0" kern="100" baseline="-25000" dirty="0">
                          <a:effectLst/>
                          <a:latin typeface="Times New Roman" panose="02020603050405020304" pitchFamily="18" charset="0"/>
                          <a:cs typeface="Times New Roman" panose="02020603050405020304" pitchFamily="18" charset="0"/>
                        </a:rPr>
                        <a:t>2 </a:t>
                      </a:r>
                      <a:r>
                        <a:rPr lang="en-US" sz="2000" b="0" kern="100" dirty="0">
                          <a:effectLst/>
                          <a:latin typeface="Times New Roman" panose="02020603050405020304" pitchFamily="18" charset="0"/>
                          <a:cs typeface="Times New Roman" panose="02020603050405020304" pitchFamily="18" charset="0"/>
                        </a:rPr>
                        <a:t>and CH</a:t>
                      </a:r>
                      <a:r>
                        <a:rPr lang="en-US" sz="2000" b="0" kern="100" baseline="-25000" dirty="0">
                          <a:effectLst/>
                          <a:latin typeface="Times New Roman" panose="02020603050405020304" pitchFamily="18" charset="0"/>
                          <a:cs typeface="Times New Roman" panose="02020603050405020304" pitchFamily="18" charset="0"/>
                        </a:rPr>
                        <a:t>3</a:t>
                      </a:r>
                      <a:r>
                        <a:rPr lang="en-US" sz="2000" b="0" kern="100" dirty="0">
                          <a:effectLst/>
                          <a:latin typeface="Times New Roman" panose="02020603050405020304" pitchFamily="18" charset="0"/>
                          <a:cs typeface="Times New Roman" panose="02020603050405020304" pitchFamily="18" charset="0"/>
                        </a:rPr>
                        <a:t>OH-O</a:t>
                      </a:r>
                      <a:r>
                        <a:rPr lang="en-US" sz="2000" b="0" kern="100" baseline="-25000" dirty="0">
                          <a:effectLst/>
                          <a:latin typeface="Times New Roman" panose="02020603050405020304" pitchFamily="18" charset="0"/>
                          <a:cs typeface="Times New Roman" panose="02020603050405020304" pitchFamily="18" charset="0"/>
                        </a:rPr>
                        <a:t>2.</a:t>
                      </a:r>
                      <a:r>
                        <a:rPr lang="en-US" sz="2000" b="0" kern="100" dirty="0">
                          <a:effectLst/>
                          <a:latin typeface="Times New Roman" panose="02020603050405020304" pitchFamily="18" charset="0"/>
                          <a:cs typeface="Times New Roman" panose="02020603050405020304" pitchFamily="18" charset="0"/>
                        </a:rPr>
                        <a:t>fuel cells </a:t>
                      </a:r>
                    </a:p>
                    <a:p>
                      <a:pPr marL="457200" marR="0" lvl="0" indent="-457200" algn="just">
                        <a:lnSpc>
                          <a:spcPct val="107000"/>
                        </a:lnSpc>
                        <a:spcBef>
                          <a:spcPts val="0"/>
                        </a:spcBef>
                        <a:spcAft>
                          <a:spcPts val="800"/>
                        </a:spcAft>
                        <a:buFont typeface="+mj-lt"/>
                        <a:buAutoNum type="arabicPeriod"/>
                        <a:tabLst>
                          <a:tab pos="457200" algn="l"/>
                        </a:tabLst>
                      </a:pPr>
                      <a:r>
                        <a:rPr lang="en-US" sz="2000" b="0" kern="100" dirty="0">
                          <a:effectLst/>
                          <a:latin typeface="Times New Roman" panose="02020603050405020304" pitchFamily="18" charset="0"/>
                          <a:cs typeface="Times New Roman" panose="02020603050405020304" pitchFamily="18" charset="0"/>
                        </a:rPr>
                        <a:t>Applications: Space vehicles. </a:t>
                      </a:r>
                      <a:endParaRPr lang="en-US" sz="20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020" marR="53020" marT="7364" marB="0"/>
                </a:tc>
                <a:extLst>
                  <a:ext uri="{0D108BD9-81ED-4DB2-BD59-A6C34878D82A}">
                    <a16:rowId xmlns="" xmlns:a16="http://schemas.microsoft.com/office/drawing/2014/main" val="1650407128"/>
                  </a:ext>
                </a:extLst>
              </a:tr>
            </a:tbl>
          </a:graphicData>
        </a:graphic>
      </p:graphicFrame>
      <p:sp>
        <p:nvSpPr>
          <p:cNvPr id="4" name="Rectangle 1">
            <a:extLst>
              <a:ext uri="{FF2B5EF4-FFF2-40B4-BE49-F238E27FC236}">
                <a16:creationId xmlns="" xmlns:a16="http://schemas.microsoft.com/office/drawing/2014/main" id="{588DCCD3-261E-AF11-A7FC-B7A9C7720C6B}"/>
              </a:ext>
            </a:extLst>
          </p:cNvPr>
          <p:cNvSpPr>
            <a:spLocks noChangeArrowheads="1"/>
          </p:cNvSpPr>
          <p:nvPr/>
        </p:nvSpPr>
        <p:spPr bwMode="auto">
          <a:xfrm>
            <a:off x="1509254" y="309970"/>
            <a:ext cx="98094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en-US" sz="32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Differences between Primary, Secondary and Fuel cells</a:t>
            </a:r>
            <a:endParaRPr kumimoji="0" lang="en-US" altLang="en-US" sz="32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605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69BF64-E3D2-6438-D98D-6038DA210142}"/>
              </a:ext>
            </a:extLst>
          </p:cNvPr>
          <p:cNvSpPr txBox="1"/>
          <p:nvPr/>
        </p:nvSpPr>
        <p:spPr>
          <a:xfrm>
            <a:off x="287073" y="1173675"/>
            <a:ext cx="7166347" cy="5011949"/>
          </a:xfrm>
          <a:prstGeom prst="rect">
            <a:avLst/>
          </a:prstGeom>
          <a:noFill/>
        </p:spPr>
        <p:txBody>
          <a:bodyPr wrap="square">
            <a:spAutoFit/>
          </a:bodyPr>
          <a:lstStyle/>
          <a:p>
            <a:pPr marL="457200" indent="-4572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The Leclanché cell is a battery invented and patented by the French Scientist </a:t>
            </a:r>
            <a:r>
              <a:rPr lang="en-IN" sz="2400" dirty="0">
                <a:solidFill>
                  <a:srgbClr val="FF0000"/>
                </a:solidFill>
                <a:latin typeface="Times New Roman" panose="02020603050405020304" pitchFamily="18" charset="0"/>
                <a:cs typeface="Times New Roman" panose="02020603050405020304" pitchFamily="18" charset="0"/>
                <a:sym typeface="Arial" charset="0"/>
              </a:rPr>
              <a:t>Georges Leclanche </a:t>
            </a:r>
            <a:r>
              <a:rPr lang="en-IN" sz="2400" dirty="0">
                <a:latin typeface="Times New Roman" panose="02020603050405020304" pitchFamily="18" charset="0"/>
                <a:cs typeface="Times New Roman" panose="02020603050405020304" pitchFamily="18" charset="0"/>
                <a:sym typeface="Arial" charset="0"/>
              </a:rPr>
              <a:t>in 1866.</a:t>
            </a:r>
          </a:p>
          <a:p>
            <a:pPr marL="457200" indent="-457200" algn="just">
              <a:buClr>
                <a:srgbClr val="7030A0"/>
              </a:buClr>
              <a:buFont typeface="Wingdings" panose="05000000000000000000" pitchFamily="2" charset="2"/>
              <a:buChar char="v"/>
              <a:defRPr/>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This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cell is known as ‘dry cell’ because of the absence of any mobile or liquid phase.</a:t>
            </a:r>
            <a:endParaRPr lang="en-IN" sz="2400" dirty="0">
              <a:latin typeface="Times New Roman" panose="02020603050405020304" pitchFamily="18" charset="0"/>
              <a:cs typeface="Times New Roman" panose="02020603050405020304" pitchFamily="18" charset="0"/>
              <a:sym typeface="Arial" charset="0"/>
            </a:endParaRPr>
          </a:p>
          <a:p>
            <a:pPr marL="457200" indent="-4572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It is a cell without fluid component is perhaps the most familiar of all batteries.</a:t>
            </a:r>
          </a:p>
          <a:p>
            <a:pPr marL="457200" indent="-4572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The anode of the cell is Zinc container containing an electrolyte consisting of </a:t>
            </a:r>
            <a:r>
              <a:rPr lang="en-US" sz="2400" dirty="0">
                <a:latin typeface="Times New Roman" panose="02020603050405020304" pitchFamily="18" charset="0"/>
                <a:ea typeface="Calibri"/>
                <a:cs typeface="Times New Roman" panose="02020603050405020304" pitchFamily="18" charset="0"/>
                <a:sym typeface="Arial" charset="0"/>
              </a:rPr>
              <a:t>NH</a:t>
            </a:r>
            <a:r>
              <a:rPr lang="en-US" sz="2400" baseline="-25000" dirty="0">
                <a:latin typeface="Times New Roman" panose="02020603050405020304" pitchFamily="18" charset="0"/>
                <a:ea typeface="Calibri"/>
                <a:cs typeface="Times New Roman" panose="02020603050405020304" pitchFamily="18" charset="0"/>
                <a:sym typeface="Arial" charset="0"/>
              </a:rPr>
              <a:t>4</a:t>
            </a:r>
            <a:r>
              <a:rPr lang="en-US" sz="2400" dirty="0">
                <a:latin typeface="Times New Roman" panose="02020603050405020304" pitchFamily="18" charset="0"/>
                <a:ea typeface="Calibri"/>
                <a:cs typeface="Times New Roman" panose="02020603050405020304" pitchFamily="18" charset="0"/>
                <a:sym typeface="Arial" charset="0"/>
              </a:rPr>
              <a:t>Cl, ZnCl</a:t>
            </a:r>
            <a:r>
              <a:rPr lang="en-US" sz="2400" baseline="-25000" dirty="0">
                <a:latin typeface="Times New Roman" panose="02020603050405020304" pitchFamily="18" charset="0"/>
                <a:ea typeface="Calibri"/>
                <a:cs typeface="Times New Roman" panose="02020603050405020304" pitchFamily="18" charset="0"/>
                <a:sym typeface="Arial" charset="0"/>
              </a:rPr>
              <a:t>2, </a:t>
            </a:r>
            <a:r>
              <a:rPr lang="en-US" sz="2400" dirty="0">
                <a:latin typeface="Times New Roman" panose="02020603050405020304" pitchFamily="18" charset="0"/>
                <a:ea typeface="Calibri"/>
                <a:cs typeface="Times New Roman" panose="02020603050405020304" pitchFamily="18" charset="0"/>
                <a:sym typeface="Arial" charset="0"/>
              </a:rPr>
              <a:t>MnO</a:t>
            </a:r>
            <a:r>
              <a:rPr lang="en-US" sz="2400" baseline="-25000" dirty="0">
                <a:latin typeface="Times New Roman" panose="02020603050405020304" pitchFamily="18" charset="0"/>
                <a:ea typeface="Calibri"/>
                <a:cs typeface="Times New Roman" panose="02020603050405020304" pitchFamily="18" charset="0"/>
                <a:sym typeface="Arial" charset="0"/>
              </a:rPr>
              <a:t>2 </a:t>
            </a:r>
            <a:r>
              <a:rPr lang="en-IN" sz="2400" dirty="0">
                <a:latin typeface="Times New Roman" panose="02020603050405020304" pitchFamily="18" charset="0"/>
                <a:cs typeface="Times New Roman" panose="02020603050405020304" pitchFamily="18" charset="0"/>
                <a:sym typeface="Arial" charset="0"/>
              </a:rPr>
              <a:t>to which starch is added to make it thick paste.</a:t>
            </a:r>
          </a:p>
          <a:p>
            <a:pPr marL="457200" indent="-4572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A carbon rod (graphite) serves as a cathode, which is immersed in the electrolyte in the centre of the cell.</a:t>
            </a:r>
          </a:p>
          <a:p>
            <a:pPr marL="457200" indent="-457200" algn="just">
              <a:buClr>
                <a:srgbClr val="7030A0"/>
              </a:buClr>
              <a:buFont typeface="Wingdings" panose="05000000000000000000" pitchFamily="2" charset="2"/>
              <a:buChar char="v"/>
              <a:defRP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Zn-MnO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or dry cell is represented as : </a:t>
            </a:r>
          </a:p>
          <a:p>
            <a:pPr algn="ctr">
              <a:lnSpc>
                <a:spcPct val="150000"/>
              </a:lnSpc>
              <a:buClr>
                <a:srgbClr val="7030A0"/>
              </a:buClr>
              <a:defRPr/>
            </a:pP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Zn / Zn</a:t>
            </a:r>
            <a:r>
              <a:rPr lang="en-US" sz="2400" b="1" kern="100" baseline="300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NH</a:t>
            </a:r>
            <a:r>
              <a:rPr lang="en-US" sz="2400" b="1" kern="100" baseline="-250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baseline="300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MnO</a:t>
            </a:r>
            <a:r>
              <a:rPr lang="en-US" sz="2400" b="1" kern="100" baseline="-250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C</a:t>
            </a:r>
            <a:endParaRPr lang="en-US" sz="2400" b="1" dirty="0">
              <a:latin typeface="Times New Roman" panose="02020603050405020304" pitchFamily="18" charset="0"/>
              <a:cs typeface="Times New Roman" panose="02020603050405020304" pitchFamily="18" charset="0"/>
              <a:sym typeface="Arial" charset="0"/>
            </a:endParaRPr>
          </a:p>
        </p:txBody>
      </p:sp>
      <p:pic>
        <p:nvPicPr>
          <p:cNvPr id="6" name="Picture 5">
            <a:extLst>
              <a:ext uri="{FF2B5EF4-FFF2-40B4-BE49-F238E27FC236}">
                <a16:creationId xmlns="" xmlns:a16="http://schemas.microsoft.com/office/drawing/2014/main" id="{59E049F5-6C68-B0A1-3370-A8903EB765FE}"/>
              </a:ext>
            </a:extLst>
          </p:cNvPr>
          <p:cNvPicPr>
            <a:picLocks noChangeAspect="1"/>
          </p:cNvPicPr>
          <p:nvPr/>
        </p:nvPicPr>
        <p:blipFill>
          <a:blip r:embed="rId2"/>
          <a:stretch>
            <a:fillRect/>
          </a:stretch>
        </p:blipFill>
        <p:spPr>
          <a:xfrm>
            <a:off x="7612912" y="471653"/>
            <a:ext cx="4816552" cy="5914693"/>
          </a:xfrm>
          <a:prstGeom prst="rect">
            <a:avLst/>
          </a:prstGeom>
        </p:spPr>
      </p:pic>
      <p:sp>
        <p:nvSpPr>
          <p:cNvPr id="8" name="TextBox 7">
            <a:extLst>
              <a:ext uri="{FF2B5EF4-FFF2-40B4-BE49-F238E27FC236}">
                <a16:creationId xmlns="" xmlns:a16="http://schemas.microsoft.com/office/drawing/2014/main" id="{FD1DAE52-EFA3-8298-5FAB-C25C0DDF9ABD}"/>
              </a:ext>
            </a:extLst>
          </p:cNvPr>
          <p:cNvSpPr txBox="1"/>
          <p:nvPr/>
        </p:nvSpPr>
        <p:spPr>
          <a:xfrm>
            <a:off x="372137" y="84615"/>
            <a:ext cx="6921798" cy="1077218"/>
          </a:xfrm>
          <a:prstGeom prst="rect">
            <a:avLst/>
          </a:prstGeom>
          <a:noFill/>
        </p:spPr>
        <p:txBody>
          <a:bodyPr wrap="square">
            <a:spAutoFit/>
          </a:bodyPr>
          <a:lstStyle/>
          <a:p>
            <a:pPr marL="342900" indent="-342900" algn="ctr" eaLnBrk="0" hangingPunct="0">
              <a:spcBef>
                <a:spcPct val="50000"/>
              </a:spcBef>
              <a:defRPr/>
            </a:pPr>
            <a:r>
              <a:rPr lang="en-US" sz="3200" b="1" dirty="0">
                <a:solidFill>
                  <a:srgbClr val="C00000"/>
                </a:solidFill>
                <a:latin typeface="Times New Roman" panose="02020603050405020304" pitchFamily="18" charset="0"/>
                <a:cs typeface="Times New Roman" panose="02020603050405020304" pitchFamily="18" charset="0"/>
                <a:sym typeface="Arial" charset="0"/>
              </a:rPr>
              <a:t>Zinc Carbon battery or Dry cell (Leclanché Cell)</a:t>
            </a:r>
          </a:p>
        </p:txBody>
      </p:sp>
    </p:spTree>
    <p:extLst>
      <p:ext uri="{BB962C8B-B14F-4D97-AF65-F5344CB8AC3E}">
        <p14:creationId xmlns:p14="http://schemas.microsoft.com/office/powerpoint/2010/main" val="228624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20">
            <a:extLst>
              <a:ext uri="{FF2B5EF4-FFF2-40B4-BE49-F238E27FC236}">
                <a16:creationId xmlns="" xmlns:a16="http://schemas.microsoft.com/office/drawing/2014/main" id="{BC17E169-FA85-FD96-4D2A-8B45196FD0AF}"/>
              </a:ext>
            </a:extLst>
          </p:cNvPr>
          <p:cNvGrpSpPr>
            <a:grpSpLocks/>
          </p:cNvGrpSpPr>
          <p:nvPr/>
        </p:nvGrpSpPr>
        <p:grpSpPr bwMode="auto">
          <a:xfrm>
            <a:off x="300039" y="762000"/>
            <a:ext cx="12101512" cy="4558606"/>
            <a:chOff x="152400" y="-5536"/>
            <a:chExt cx="8777318" cy="4616038"/>
          </a:xfrm>
        </p:grpSpPr>
        <p:sp>
          <p:nvSpPr>
            <p:cNvPr id="1048890" name="Rectangle 314">
              <a:extLst>
                <a:ext uri="{FF2B5EF4-FFF2-40B4-BE49-F238E27FC236}">
                  <a16:creationId xmlns="" xmlns:a16="http://schemas.microsoft.com/office/drawing/2014/main" id="{E1081629-1795-EB6D-DF96-449AF2B2B43F}"/>
                </a:ext>
              </a:extLst>
            </p:cNvPr>
            <p:cNvSpPr>
              <a:spLocks noChangeArrowheads="1"/>
            </p:cNvSpPr>
            <p:nvPr/>
          </p:nvSpPr>
          <p:spPr bwMode="auto">
            <a:xfrm>
              <a:off x="152400" y="-5536"/>
              <a:ext cx="8762811" cy="2337406"/>
            </a:xfrm>
            <a:prstGeom prst="rect">
              <a:avLst/>
            </a:prstGeom>
            <a:noFill/>
            <a:ln w="9525">
              <a:noFill/>
              <a:miter lim="800000"/>
              <a:headEnd/>
              <a:tailEnd/>
            </a:ln>
          </p:spPr>
          <p:txBody>
            <a:bodyPr>
              <a:spAutoFit/>
            </a:bodyPr>
            <a:lstStyle/>
            <a:p>
              <a:pPr marL="463550" indent="-463550" algn="just">
                <a:buClr>
                  <a:srgbClr val="7030A0"/>
                </a:buClr>
                <a:buFont typeface="Wingdings" pitchFamily="2" charset="2"/>
                <a:buChar char="v"/>
                <a:defRPr/>
              </a:pPr>
              <a:r>
                <a:rPr lang="en-US" altLang="en-US" sz="2400" dirty="0">
                  <a:latin typeface="Times New Roman" pitchFamily="18" charset="0"/>
                  <a:ea typeface="+mn-ea"/>
                  <a:cs typeface="Times New Roman" pitchFamily="18" charset="0"/>
                  <a:sym typeface="Arial" charset="0"/>
                </a:rPr>
                <a:t>Property of hindering the flow of electricity is called resistance. For a  conductor of uniform cross section (a), length (l) and Resistance (R). </a:t>
              </a:r>
              <a:r>
                <a:rPr lang="en-US" altLang="en-US" sz="2400" dirty="0">
                  <a:latin typeface="Times New Roman" pitchFamily="18" charset="0"/>
                  <a:cs typeface="Times New Roman" pitchFamily="18" charset="0"/>
                  <a:sym typeface="Arial" charset="0"/>
                </a:rPr>
                <a:t>Unit of resistant is Ohm </a:t>
              </a:r>
            </a:p>
            <a:p>
              <a:pPr marL="463550" indent="-463550" algn="just">
                <a:buClr>
                  <a:srgbClr val="7030A0"/>
                </a:buClr>
                <a:buFont typeface="Wingdings" pitchFamily="2" charset="2"/>
                <a:buChar char="v"/>
                <a:defRPr/>
              </a:pPr>
              <a:r>
                <a:rPr lang="en-US" altLang="en-US" sz="2400" dirty="0">
                  <a:latin typeface="Times New Roman" pitchFamily="18" charset="0"/>
                  <a:cs typeface="Times New Roman" pitchFamily="18" charset="0"/>
                  <a:sym typeface="Arial" charset="0"/>
                </a:rPr>
                <a:t>Where  </a:t>
              </a:r>
              <a:r>
                <a:rPr lang="el-GR" altLang="en-US" sz="2400" b="1" dirty="0">
                  <a:latin typeface="Times New Roman" pitchFamily="18" charset="0"/>
                  <a:cs typeface="Times New Roman" pitchFamily="18" charset="0"/>
                  <a:sym typeface="Arial" charset="0"/>
                </a:rPr>
                <a:t>ρ</a:t>
              </a:r>
              <a:r>
                <a:rPr lang="en-US" altLang="en-US" sz="2400" dirty="0">
                  <a:latin typeface="Times New Roman" pitchFamily="18" charset="0"/>
                  <a:cs typeface="Times New Roman" pitchFamily="18" charset="0"/>
                  <a:sym typeface="Arial" charset="0"/>
                </a:rPr>
                <a:t> is  resistivity or specific resistance and its unit are </a:t>
              </a:r>
              <a:r>
                <a:rPr lang="en-US" sz="2400" dirty="0">
                  <a:latin typeface="Times New Roman" pitchFamily="18" charset="0"/>
                  <a:cs typeface="Times New Roman" pitchFamily="18" charset="0"/>
                  <a:sym typeface="Arial" charset="0"/>
                </a:rPr>
                <a:t>ohms.cm (or) </a:t>
              </a:r>
              <a:r>
                <a:rPr lang="en-US" altLang="en-US" sz="2400" dirty="0">
                  <a:latin typeface="Times New Roman" pitchFamily="18" charset="0"/>
                  <a:cs typeface="Times New Roman" pitchFamily="18" charset="0"/>
                  <a:sym typeface="Arial" charset="0"/>
                </a:rPr>
                <a:t>rho.</a:t>
              </a:r>
              <a:endParaRPr lang="en-US" altLang="en-US" sz="2400" b="1" dirty="0">
                <a:latin typeface="Times New Roman" pitchFamily="18" charset="0"/>
                <a:cs typeface="Times New Roman" pitchFamily="18" charset="0"/>
                <a:sym typeface="Arial" charset="0"/>
              </a:endParaRPr>
            </a:p>
            <a:p>
              <a:pPr algn="just">
                <a:defRPr/>
              </a:pPr>
              <a:endParaRPr lang="en-US" altLang="en-US" sz="2400" dirty="0">
                <a:latin typeface="Times New Roman" pitchFamily="18" charset="0"/>
                <a:ea typeface="+mn-ea"/>
                <a:cs typeface="Times New Roman" pitchFamily="18" charset="0"/>
                <a:sym typeface="Arial" charset="0"/>
              </a:endParaRPr>
            </a:p>
            <a:p>
              <a:pPr algn="just">
                <a:defRPr/>
              </a:pPr>
              <a:endParaRPr lang="en-US" altLang="en-US" sz="2400" dirty="0">
                <a:latin typeface="Times New Roman" pitchFamily="18" charset="0"/>
                <a:ea typeface="+mn-ea"/>
                <a:cs typeface="Times New Roman" pitchFamily="18" charset="0"/>
                <a:sym typeface="Arial" charset="0"/>
              </a:endParaRPr>
            </a:p>
            <a:p>
              <a:pPr>
                <a:defRPr/>
              </a:pPr>
              <a:endParaRPr lang="en-US" altLang="en-US" sz="2400" dirty="0">
                <a:latin typeface="Times New Roman" pitchFamily="18" charset="0"/>
                <a:ea typeface="+mn-ea"/>
                <a:cs typeface="Times New Roman" pitchFamily="18" charset="0"/>
                <a:sym typeface="Arial" charset="0"/>
              </a:endParaRPr>
            </a:p>
          </p:txBody>
        </p:sp>
        <p:grpSp>
          <p:nvGrpSpPr>
            <p:cNvPr id="1029" name="Group -779">
              <a:extLst>
                <a:ext uri="{FF2B5EF4-FFF2-40B4-BE49-F238E27FC236}">
                  <a16:creationId xmlns="" xmlns:a16="http://schemas.microsoft.com/office/drawing/2014/main" id="{BB6FFF24-9CB4-63DA-ACDE-CBEBB2C40D67}"/>
                </a:ext>
              </a:extLst>
            </p:cNvPr>
            <p:cNvGrpSpPr>
              <a:grpSpLocks/>
            </p:cNvGrpSpPr>
            <p:nvPr/>
          </p:nvGrpSpPr>
          <p:grpSpPr bwMode="auto">
            <a:xfrm>
              <a:off x="5943600" y="1306517"/>
              <a:ext cx="2971800" cy="2427292"/>
              <a:chOff x="3696" y="1207"/>
              <a:chExt cx="1344" cy="1529"/>
            </a:xfrm>
          </p:grpSpPr>
          <p:sp>
            <p:nvSpPr>
              <p:cNvPr id="1032" name="AutoShape 318">
                <a:extLst>
                  <a:ext uri="{FF2B5EF4-FFF2-40B4-BE49-F238E27FC236}">
                    <a16:creationId xmlns="" xmlns:a16="http://schemas.microsoft.com/office/drawing/2014/main" id="{14AEFC4E-53CD-3C75-47CC-D8C46AE76929}"/>
                  </a:ext>
                </a:extLst>
              </p:cNvPr>
              <p:cNvSpPr>
                <a:spLocks noChangeArrowheads="1"/>
              </p:cNvSpPr>
              <p:nvPr/>
            </p:nvSpPr>
            <p:spPr bwMode="auto">
              <a:xfrm rot="16200000">
                <a:off x="4128" y="775"/>
                <a:ext cx="480" cy="1344"/>
              </a:xfrm>
              <a:prstGeom prst="can">
                <a:avLst>
                  <a:gd name="adj" fmla="val 70000"/>
                </a:avLst>
              </a:prstGeom>
              <a:gradFill rotWithShape="0">
                <a:gsLst>
                  <a:gs pos="0">
                    <a:srgbClr val="4D4D4D"/>
                  </a:gs>
                  <a:gs pos="50000">
                    <a:srgbClr val="85DFD0"/>
                  </a:gs>
                  <a:gs pos="100000">
                    <a:srgbClr val="4D4D4D"/>
                  </a:gs>
                  <a:gs pos="100000">
                    <a:srgbClr val="4D4D4D"/>
                  </a:gs>
                  <a:gs pos="100000">
                    <a:srgbClr val="4D4D4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zh-CN" altLang="en-US"/>
              </a:p>
            </p:txBody>
          </p:sp>
          <p:sp>
            <p:nvSpPr>
              <p:cNvPr id="1033" name="Line 320">
                <a:extLst>
                  <a:ext uri="{FF2B5EF4-FFF2-40B4-BE49-F238E27FC236}">
                    <a16:creationId xmlns="" xmlns:a16="http://schemas.microsoft.com/office/drawing/2014/main" id="{AFAE61B2-D4D3-4A0F-2F51-ABDF5F9B0C0E}"/>
                  </a:ext>
                </a:extLst>
              </p:cNvPr>
              <p:cNvSpPr>
                <a:spLocks noChangeArrowheads="1" noChangeShapeType="1"/>
              </p:cNvSpPr>
              <p:nvPr/>
            </p:nvSpPr>
            <p:spPr bwMode="auto">
              <a:xfrm>
                <a:off x="3840" y="2544"/>
                <a:ext cx="0"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 name="Line 322">
                <a:extLst>
                  <a:ext uri="{FF2B5EF4-FFF2-40B4-BE49-F238E27FC236}">
                    <a16:creationId xmlns="" xmlns:a16="http://schemas.microsoft.com/office/drawing/2014/main" id="{7C418438-F626-8FA8-210C-7E0298DE81D4}"/>
                  </a:ext>
                </a:extLst>
              </p:cNvPr>
              <p:cNvSpPr>
                <a:spLocks noChangeArrowheads="1" noChangeShapeType="1"/>
              </p:cNvSpPr>
              <p:nvPr/>
            </p:nvSpPr>
            <p:spPr bwMode="auto">
              <a:xfrm>
                <a:off x="4896" y="2544"/>
                <a:ext cx="0"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Line 324">
                <a:extLst>
                  <a:ext uri="{FF2B5EF4-FFF2-40B4-BE49-F238E27FC236}">
                    <a16:creationId xmlns="" xmlns:a16="http://schemas.microsoft.com/office/drawing/2014/main" id="{9E6266F9-22A7-083A-DDCE-6607CDC936F9}"/>
                  </a:ext>
                </a:extLst>
              </p:cNvPr>
              <p:cNvSpPr>
                <a:spLocks noChangeArrowheads="1" noChangeShapeType="1"/>
              </p:cNvSpPr>
              <p:nvPr/>
            </p:nvSpPr>
            <p:spPr bwMode="auto">
              <a:xfrm>
                <a:off x="3840" y="2688"/>
                <a:ext cx="105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Rectangle 326">
                <a:extLst>
                  <a:ext uri="{FF2B5EF4-FFF2-40B4-BE49-F238E27FC236}">
                    <a16:creationId xmlns="" xmlns:a16="http://schemas.microsoft.com/office/drawing/2014/main" id="{DB39A66C-D1B1-0FCC-F89A-C16E0B4CA90D}"/>
                  </a:ext>
                </a:extLst>
              </p:cNvPr>
              <p:cNvSpPr>
                <a:spLocks noChangeArrowheads="1"/>
              </p:cNvSpPr>
              <p:nvPr/>
            </p:nvSpPr>
            <p:spPr bwMode="auto">
              <a:xfrm>
                <a:off x="3703" y="1272"/>
                <a:ext cx="201"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en-US" altLang="en-US" sz="2200" dirty="0">
                    <a:latin typeface="Verdana" panose="020B0604030504040204" pitchFamily="34" charset="0"/>
                  </a:rPr>
                  <a:t>a</a:t>
                </a:r>
                <a:endParaRPr lang="en-US" altLang="en-US" dirty="0"/>
              </a:p>
            </p:txBody>
          </p:sp>
          <p:grpSp>
            <p:nvGrpSpPr>
              <p:cNvPr id="1037" name="Group -777">
                <a:extLst>
                  <a:ext uri="{FF2B5EF4-FFF2-40B4-BE49-F238E27FC236}">
                    <a16:creationId xmlns="" xmlns:a16="http://schemas.microsoft.com/office/drawing/2014/main" id="{0E04A0C5-8793-A243-5729-481C82B9CF12}"/>
                  </a:ext>
                </a:extLst>
              </p:cNvPr>
              <p:cNvGrpSpPr>
                <a:grpSpLocks/>
              </p:cNvGrpSpPr>
              <p:nvPr/>
            </p:nvGrpSpPr>
            <p:grpSpPr bwMode="auto">
              <a:xfrm>
                <a:off x="3888" y="1741"/>
                <a:ext cx="1056" cy="275"/>
                <a:chOff x="3888" y="1741"/>
                <a:chExt cx="1056" cy="275"/>
              </a:xfrm>
            </p:grpSpPr>
            <p:sp>
              <p:nvSpPr>
                <p:cNvPr id="1040" name="Rectangle 328">
                  <a:extLst>
                    <a:ext uri="{FF2B5EF4-FFF2-40B4-BE49-F238E27FC236}">
                      <a16:creationId xmlns="" xmlns:a16="http://schemas.microsoft.com/office/drawing/2014/main" id="{00C640BF-7FB1-0F4D-F5AE-4CD6AB17D5AF}"/>
                    </a:ext>
                  </a:extLst>
                </p:cNvPr>
                <p:cNvSpPr>
                  <a:spLocks noChangeArrowheads="1"/>
                </p:cNvSpPr>
                <p:nvPr/>
              </p:nvSpPr>
              <p:spPr bwMode="auto">
                <a:xfrm>
                  <a:off x="4392" y="1741"/>
                  <a:ext cx="8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en-US" altLang="en-US" sz="2200" dirty="0">
                      <a:latin typeface="Verdana" panose="020B0604030504040204" pitchFamily="34" charset="0"/>
                    </a:rPr>
                    <a:t>l</a:t>
                  </a:r>
                  <a:endParaRPr lang="en-US" altLang="en-US" dirty="0"/>
                </a:p>
              </p:txBody>
            </p:sp>
            <p:sp>
              <p:nvSpPr>
                <p:cNvPr id="1041" name="Line 330">
                  <a:extLst>
                    <a:ext uri="{FF2B5EF4-FFF2-40B4-BE49-F238E27FC236}">
                      <a16:creationId xmlns="" xmlns:a16="http://schemas.microsoft.com/office/drawing/2014/main" id="{B00D42BD-2ECB-3850-2E6C-5D0925202B49}"/>
                    </a:ext>
                  </a:extLst>
                </p:cNvPr>
                <p:cNvSpPr>
                  <a:spLocks noChangeShapeType="1"/>
                </p:cNvSpPr>
                <p:nvPr/>
              </p:nvSpPr>
              <p:spPr bwMode="auto">
                <a:xfrm>
                  <a:off x="3888" y="1741"/>
                  <a:ext cx="1056"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038" name="Line 332">
                <a:extLst>
                  <a:ext uri="{FF2B5EF4-FFF2-40B4-BE49-F238E27FC236}">
                    <a16:creationId xmlns="" xmlns:a16="http://schemas.microsoft.com/office/drawing/2014/main" id="{BAB97A5E-BE49-AB7C-01E7-45BF499F3353}"/>
                  </a:ext>
                </a:extLst>
              </p:cNvPr>
              <p:cNvSpPr>
                <a:spLocks noChangeShapeType="1"/>
              </p:cNvSpPr>
              <p:nvPr/>
            </p:nvSpPr>
            <p:spPr bwMode="auto">
              <a:xfrm>
                <a:off x="3888" y="1790"/>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9" name="Line 334">
                <a:extLst>
                  <a:ext uri="{FF2B5EF4-FFF2-40B4-BE49-F238E27FC236}">
                    <a16:creationId xmlns="" xmlns:a16="http://schemas.microsoft.com/office/drawing/2014/main" id="{63F5288E-310B-57F2-5794-3CAE4105355A}"/>
                  </a:ext>
                </a:extLst>
              </p:cNvPr>
              <p:cNvSpPr>
                <a:spLocks noChangeShapeType="1"/>
              </p:cNvSpPr>
              <p:nvPr/>
            </p:nvSpPr>
            <p:spPr bwMode="auto">
              <a:xfrm>
                <a:off x="4944" y="1790"/>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912" name="Rectangle 336">
              <a:extLst>
                <a:ext uri="{FF2B5EF4-FFF2-40B4-BE49-F238E27FC236}">
                  <a16:creationId xmlns="" xmlns:a16="http://schemas.microsoft.com/office/drawing/2014/main" id="{98D3403A-CEAE-85EB-D516-38050DA94D86}"/>
                </a:ext>
              </a:extLst>
            </p:cNvPr>
            <p:cNvSpPr>
              <a:spLocks noChangeArrowheads="1"/>
            </p:cNvSpPr>
            <p:nvPr/>
          </p:nvSpPr>
          <p:spPr bwMode="auto">
            <a:xfrm>
              <a:off x="305539" y="4143021"/>
              <a:ext cx="8624179" cy="467481"/>
            </a:xfrm>
            <a:prstGeom prst="rect">
              <a:avLst/>
            </a:prstGeom>
            <a:noFill/>
            <a:ln w="9525">
              <a:noFill/>
              <a:miter lim="800000"/>
              <a:headEnd/>
              <a:tailEnd/>
            </a:ln>
          </p:spPr>
          <p:txBody>
            <a:bodyPr>
              <a:spAutoFit/>
            </a:bodyPr>
            <a:lstStyle/>
            <a:p>
              <a:pPr marL="357188" indent="-357188">
                <a:buFont typeface="Wingdings" pitchFamily="2" charset="2"/>
                <a:buChar char="Ø"/>
                <a:defRPr/>
              </a:pPr>
              <a:endParaRPr lang="en-US" altLang="en-US" sz="2400" b="1" dirty="0">
                <a:latin typeface="Times New Roman" pitchFamily="18" charset="0"/>
                <a:ea typeface="+mn-ea"/>
                <a:cs typeface="Times New Roman" pitchFamily="18" charset="0"/>
                <a:sym typeface="Arial" charset="0"/>
              </a:endParaRPr>
            </a:p>
          </p:txBody>
        </p:sp>
      </p:grpSp>
      <p:sp>
        <p:nvSpPr>
          <p:cNvPr id="18" name="Rectangle 17"/>
          <p:cNvSpPr/>
          <p:nvPr/>
        </p:nvSpPr>
        <p:spPr>
          <a:xfrm>
            <a:off x="76200" y="76200"/>
            <a:ext cx="4902304" cy="707886"/>
          </a:xfrm>
          <a:prstGeom prst="rect">
            <a:avLst/>
          </a:prstGeom>
        </p:spPr>
        <p:txBody>
          <a:bodyPr wrap="none">
            <a:spAutoFit/>
          </a:bodyPr>
          <a:lstStyle/>
          <a:p>
            <a:pPr algn="ctr" eaLnBrk="1" hangingPunct="1"/>
            <a:r>
              <a:rPr lang="en-IN" altLang="zh-CN" sz="4000" b="1" dirty="0">
                <a:solidFill>
                  <a:srgbClr val="C00000"/>
                </a:solidFill>
                <a:latin typeface="Times New Roman" pitchFamily="18" charset="0"/>
                <a:cs typeface="Times New Roman" pitchFamily="18" charset="0"/>
              </a:rPr>
              <a:t>Electrical </a:t>
            </a:r>
            <a:r>
              <a:rPr lang="zh-CN" altLang="en-US" sz="4000" b="1" dirty="0">
                <a:solidFill>
                  <a:srgbClr val="C00000"/>
                </a:solidFill>
                <a:latin typeface="Times New Roman" pitchFamily="18" charset="0"/>
                <a:cs typeface="Times New Roman" pitchFamily="18" charset="0"/>
              </a:rPr>
              <a:t>Resistance</a:t>
            </a:r>
            <a:endParaRPr lang="zh-CN" altLang="zh-CN" sz="4000" dirty="0">
              <a:solidFill>
                <a:srgbClr val="C00000"/>
              </a:solidFill>
              <a:latin typeface="Times New Roman" pitchFamily="18" charset="0"/>
              <a:cs typeface="Times New Roman" pitchFamily="18" charset="0"/>
            </a:endParaRPr>
          </a:p>
        </p:txBody>
      </p:sp>
      <p:graphicFrame>
        <p:nvGraphicFramePr>
          <p:cNvPr id="19" name="Object 0">
            <a:extLst>
              <a:ext uri="{FF2B5EF4-FFF2-40B4-BE49-F238E27FC236}">
                <a16:creationId xmlns="" xmlns:a16="http://schemas.microsoft.com/office/drawing/2014/main" id="{4070F375-A4E4-ABD8-CF7A-2924B1915E96}"/>
              </a:ext>
            </a:extLst>
          </p:cNvPr>
          <p:cNvGraphicFramePr>
            <a:graphicFrameLocks noChangeAspect="1"/>
          </p:cNvGraphicFramePr>
          <p:nvPr>
            <p:extLst>
              <p:ext uri="{D42A27DB-BD31-4B8C-83A1-F6EECF244321}">
                <p14:modId xmlns:p14="http://schemas.microsoft.com/office/powerpoint/2010/main" val="1980835042"/>
              </p:ext>
            </p:extLst>
          </p:nvPr>
        </p:nvGraphicFramePr>
        <p:xfrm>
          <a:off x="1752600" y="2209800"/>
          <a:ext cx="5562600" cy="909023"/>
        </p:xfrm>
        <a:graphic>
          <a:graphicData uri="http://schemas.openxmlformats.org/presentationml/2006/ole">
            <mc:AlternateContent xmlns:mc="http://schemas.openxmlformats.org/markup-compatibility/2006">
              <mc:Choice xmlns:v="urn:schemas-microsoft-com:vml" Requires="v">
                <p:oleObj spid="_x0000_s1034" name="Equation" r:id="rId3" imgW="4011120" imgH="808920" progId="">
                  <p:embed/>
                </p:oleObj>
              </mc:Choice>
              <mc:Fallback>
                <p:oleObj name="Equation" r:id="rId3" imgW="4011120" imgH="8089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209800"/>
                        <a:ext cx="5562600" cy="909023"/>
                      </a:xfrm>
                      <a:prstGeom prst="rect">
                        <a:avLst/>
                      </a:prstGeom>
                      <a:solidFill>
                        <a:schemeClr val="bg1"/>
                      </a:solidFill>
                    </p:spPr>
                  </p:pic>
                </p:oleObj>
              </mc:Fallback>
            </mc:AlternateContent>
          </a:graphicData>
        </a:graphic>
      </p:graphicFrame>
      <p:sp>
        <p:nvSpPr>
          <p:cNvPr id="20" name="Rectangle 19"/>
          <p:cNvSpPr/>
          <p:nvPr/>
        </p:nvSpPr>
        <p:spPr>
          <a:xfrm>
            <a:off x="228600" y="3559314"/>
            <a:ext cx="6013185" cy="707886"/>
          </a:xfrm>
          <a:prstGeom prst="rect">
            <a:avLst/>
          </a:prstGeom>
        </p:spPr>
        <p:txBody>
          <a:bodyPr wrap="none">
            <a:spAutoFit/>
          </a:bodyPr>
          <a:lstStyle/>
          <a:p>
            <a:pPr>
              <a:defRPr/>
            </a:pPr>
            <a:r>
              <a:rPr lang="en-US" sz="4000" b="1" dirty="0">
                <a:solidFill>
                  <a:srgbClr val="C00000"/>
                </a:solidFill>
                <a:latin typeface="Times New Roman" pitchFamily="18" charset="0"/>
                <a:cs typeface="Times New Roman" pitchFamily="18" charset="0"/>
                <a:sym typeface="Arial" charset="0"/>
              </a:rPr>
              <a:t>Electrical Conductance(C)</a:t>
            </a:r>
            <a:endParaRPr lang="en-IN" sz="4000" b="1" dirty="0">
              <a:solidFill>
                <a:srgbClr val="C00000"/>
              </a:solidFill>
              <a:latin typeface="Times New Roman" pitchFamily="18" charset="0"/>
              <a:cs typeface="Times New Roman" pitchFamily="18" charset="0"/>
              <a:sym typeface="Arial" charset="0"/>
            </a:endParaRPr>
          </a:p>
        </p:txBody>
      </p:sp>
      <p:sp>
        <p:nvSpPr>
          <p:cNvPr id="21" name="Rectangle 20"/>
          <p:cNvSpPr/>
          <p:nvPr/>
        </p:nvSpPr>
        <p:spPr>
          <a:xfrm>
            <a:off x="304800" y="4267200"/>
            <a:ext cx="11734800" cy="830997"/>
          </a:xfrm>
          <a:prstGeom prst="rect">
            <a:avLst/>
          </a:prstGeom>
        </p:spPr>
        <p:txBody>
          <a:bodyPr wrap="square">
            <a:spAutoFit/>
          </a:bodyPr>
          <a:lstStyle/>
          <a:p>
            <a:pPr marL="463550" indent="-463550" algn="just">
              <a:buClr>
                <a:srgbClr val="7030A0"/>
              </a:buClr>
              <a:buFont typeface="Wingdings" pitchFamily="2" charset="2"/>
              <a:buChar char="v"/>
              <a:defRPr/>
            </a:pPr>
            <a:r>
              <a:rPr lang="en-US" sz="2400" dirty="0">
                <a:latin typeface="Times New Roman" pitchFamily="18" charset="0"/>
                <a:cs typeface="Times New Roman" pitchFamily="18" charset="0"/>
                <a:sym typeface="Arial" charset="0"/>
              </a:rPr>
              <a:t>The tendency of a substance to allow electric current (or) the reciprocal of resistance is conductance. Units for conductance = ohm</a:t>
            </a:r>
            <a:r>
              <a:rPr lang="en-US" sz="2400" baseline="30000" dirty="0">
                <a:latin typeface="Times New Roman" pitchFamily="18" charset="0"/>
                <a:cs typeface="Times New Roman" pitchFamily="18" charset="0"/>
                <a:sym typeface="Arial" charset="0"/>
              </a:rPr>
              <a:t>-1 </a:t>
            </a:r>
            <a:r>
              <a:rPr lang="en-US" sz="2400" dirty="0">
                <a:latin typeface="Times New Roman" pitchFamily="18" charset="0"/>
                <a:cs typeface="Times New Roman" pitchFamily="18" charset="0"/>
                <a:sym typeface="Arial" charset="0"/>
              </a:rPr>
              <a:t>(or) mho (or) 𝛀</a:t>
            </a:r>
            <a:r>
              <a:rPr lang="en-US" sz="2400" baseline="30000" dirty="0">
                <a:latin typeface="Times New Roman" pitchFamily="18" charset="0"/>
                <a:cs typeface="Times New Roman" pitchFamily="18" charset="0"/>
                <a:sym typeface="Arial" charset="0"/>
              </a:rPr>
              <a:t>-1</a:t>
            </a:r>
            <a:r>
              <a:rPr lang="en-US" sz="2400" dirty="0">
                <a:latin typeface="Times New Roman" pitchFamily="18" charset="0"/>
                <a:cs typeface="Times New Roman" pitchFamily="18" charset="0"/>
                <a:sym typeface="Arial" charset="0"/>
              </a:rPr>
              <a:t>. In SI system =Siemens.</a:t>
            </a:r>
          </a:p>
        </p:txBody>
      </p:sp>
      <p:graphicFrame>
        <p:nvGraphicFramePr>
          <p:cNvPr id="22" name="Object 8">
            <a:extLst>
              <a:ext uri="{FF2B5EF4-FFF2-40B4-BE49-F238E27FC236}">
                <a16:creationId xmlns="" xmlns:a16="http://schemas.microsoft.com/office/drawing/2014/main" id="{7FF39270-2225-9785-DA73-A2E20588F779}"/>
              </a:ext>
            </a:extLst>
          </p:cNvPr>
          <p:cNvGraphicFramePr>
            <a:graphicFrameLocks noChangeAspect="1"/>
          </p:cNvGraphicFramePr>
          <p:nvPr/>
        </p:nvGraphicFramePr>
        <p:xfrm>
          <a:off x="3551795" y="5334000"/>
          <a:ext cx="3687205" cy="952282"/>
        </p:xfrm>
        <a:graphic>
          <a:graphicData uri="http://schemas.openxmlformats.org/presentationml/2006/ole">
            <mc:AlternateContent xmlns:mc="http://schemas.openxmlformats.org/markup-compatibility/2006">
              <mc:Choice xmlns:v="urn:schemas-microsoft-com:vml" Requires="v">
                <p:oleObj spid="_x0000_s1035" name="Equation" r:id="rId5" imgW="444307" imgH="393529" progId="Equation.3">
                  <p:embed/>
                </p:oleObj>
              </mc:Choice>
              <mc:Fallback>
                <p:oleObj name="Equation" r:id="rId5" imgW="44430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795" y="5334000"/>
                        <a:ext cx="3687205" cy="9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619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C298A65-AAA7-6CC0-5BDA-82BB2C0BB5D2}"/>
              </a:ext>
            </a:extLst>
          </p:cNvPr>
          <p:cNvSpPr txBox="1"/>
          <p:nvPr/>
        </p:nvSpPr>
        <p:spPr>
          <a:xfrm>
            <a:off x="318968" y="256899"/>
            <a:ext cx="12184920" cy="6001451"/>
          </a:xfrm>
          <a:prstGeom prst="rect">
            <a:avLst/>
          </a:prstGeom>
          <a:noFill/>
        </p:spPr>
        <p:txBody>
          <a:bodyPr wrap="square">
            <a:spAutoFit/>
          </a:bodyPr>
          <a:lstStyle/>
          <a:p>
            <a:pPr>
              <a:lnSpc>
                <a:spcPct val="115000"/>
              </a:lnSpc>
              <a:buClr>
                <a:srgbClr val="7030A0"/>
              </a:buClr>
            </a:pPr>
            <a:r>
              <a:rPr lang="en-US" altLang="en-US"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 cell reactions:</a:t>
            </a:r>
          </a:p>
          <a:p>
            <a:pPr marL="342900" indent="-342900">
              <a:lnSpc>
                <a:spcPct val="150000"/>
              </a:lnSpc>
              <a:buClr>
                <a:srgbClr val="7030A0"/>
              </a:buClr>
              <a:buFont typeface="Wingdings" panose="05000000000000000000" pitchFamily="2" charset="2"/>
              <a:buChar char="v"/>
            </a:pPr>
            <a:r>
              <a:rPr lang="en-US" sz="2400" b="1" dirty="0">
                <a:solidFill>
                  <a:srgbClr val="0000CC"/>
                </a:solidFill>
                <a:latin typeface="Times New Roman" panose="02020603050405020304" pitchFamily="18" charset="0"/>
                <a:ea typeface="Calibri"/>
                <a:cs typeface="Times New Roman" panose="02020603050405020304" pitchFamily="18" charset="0"/>
              </a:rPr>
              <a:t>At anode</a:t>
            </a:r>
            <a:r>
              <a:rPr lang="en-US" sz="2400" b="1" dirty="0">
                <a:solidFill>
                  <a:srgbClr val="0000CC"/>
                </a:solidFill>
                <a:latin typeface="Times New Roman" panose="02020603050405020304" pitchFamily="18" charset="0"/>
                <a:cs typeface="Times New Roman" pitchFamily="18" charset="0"/>
              </a:rPr>
              <a:t>(Oxidation ): </a:t>
            </a:r>
            <a:r>
              <a:rPr lang="en-US" sz="2400" b="1" dirty="0">
                <a:solidFill>
                  <a:srgbClr val="C00000"/>
                </a:solidFill>
                <a:latin typeface="Times New Roman" panose="02020603050405020304" pitchFamily="18" charset="0"/>
                <a:cs typeface="Times New Roman" pitchFamily="18" charset="0"/>
              </a:rPr>
              <a:t>Zn(s)     </a:t>
            </a:r>
            <a:r>
              <a:rPr lang="en-US" sz="2400" b="1" dirty="0">
                <a:solidFill>
                  <a:srgbClr val="C00000"/>
                </a:solidFill>
                <a:latin typeface="Times New Roman" panose="02020603050405020304" pitchFamily="18" charset="0"/>
                <a:cs typeface="Times New Roman" pitchFamily="18" charset="0"/>
                <a:sym typeface="Wingdings" pitchFamily="2" charset="2"/>
              </a:rPr>
              <a:t></a:t>
            </a:r>
            <a:r>
              <a:rPr lang="en-US" sz="2400" b="1" dirty="0">
                <a:solidFill>
                  <a:srgbClr val="C00000"/>
                </a:solidFill>
                <a:latin typeface="Times New Roman" panose="02020603050405020304" pitchFamily="18" charset="0"/>
                <a:cs typeface="Times New Roman" pitchFamily="18" charset="0"/>
              </a:rPr>
              <a:t>      Zn</a:t>
            </a:r>
            <a:r>
              <a:rPr lang="en-US" sz="2400" b="1" baseline="30000" dirty="0">
                <a:solidFill>
                  <a:srgbClr val="C00000"/>
                </a:solidFill>
                <a:latin typeface="Times New Roman" panose="02020603050405020304" pitchFamily="18" charset="0"/>
                <a:cs typeface="Times New Roman" pitchFamily="18" charset="0"/>
              </a:rPr>
              <a:t>+2</a:t>
            </a:r>
            <a:r>
              <a:rPr lang="en-US" sz="2400" b="1" dirty="0">
                <a:solidFill>
                  <a:srgbClr val="C00000"/>
                </a:solidFill>
                <a:latin typeface="Times New Roman" panose="02020603050405020304" pitchFamily="18" charset="0"/>
                <a:cs typeface="Times New Roman" pitchFamily="18" charset="0"/>
              </a:rPr>
              <a:t>(aq) + 2e</a:t>
            </a:r>
            <a:r>
              <a:rPr lang="en-US" sz="2400" b="1" baseline="30000" dirty="0">
                <a:solidFill>
                  <a:srgbClr val="C00000"/>
                </a:solidFill>
                <a:latin typeface="Times New Roman" panose="02020603050405020304" pitchFamily="18" charset="0"/>
                <a:cs typeface="Times New Roman" pitchFamily="18" charset="0"/>
              </a:rPr>
              <a:t>- </a:t>
            </a:r>
          </a:p>
          <a:p>
            <a:pPr marL="342900" indent="-342900">
              <a:lnSpc>
                <a:spcPct val="150000"/>
              </a:lnSpc>
              <a:buClr>
                <a:srgbClr val="7030A0"/>
              </a:buClr>
              <a:buFont typeface="Wingdings" panose="05000000000000000000" pitchFamily="2" charset="2"/>
              <a:buChar char="v"/>
            </a:pPr>
            <a:r>
              <a:rPr lang="en-US" sz="2400" b="1" dirty="0">
                <a:solidFill>
                  <a:srgbClr val="C00000"/>
                </a:solidFill>
                <a:latin typeface="Times New Roman" panose="02020603050405020304" pitchFamily="18" charset="0"/>
                <a:cs typeface="Times New Roman" pitchFamily="18" charset="0"/>
              </a:rPr>
              <a:t> </a:t>
            </a:r>
            <a:r>
              <a:rPr lang="en-US" sz="2400" b="1" dirty="0">
                <a:solidFill>
                  <a:srgbClr val="0000CC"/>
                </a:solidFill>
                <a:latin typeface="Times New Roman" panose="02020603050405020304" pitchFamily="18" charset="0"/>
                <a:ea typeface="Calibri"/>
                <a:cs typeface="Times New Roman" panose="02020603050405020304" pitchFamily="18" charset="0"/>
              </a:rPr>
              <a:t>At cathode</a:t>
            </a:r>
            <a:r>
              <a:rPr lang="en-US" sz="2400" b="1" dirty="0">
                <a:solidFill>
                  <a:srgbClr val="0000CC"/>
                </a:solidFill>
                <a:latin typeface="Times New Roman" panose="02020603050405020304" pitchFamily="18" charset="0"/>
                <a:cs typeface="Times New Roman" pitchFamily="18" charset="0"/>
              </a:rPr>
              <a:t>(Reduction): </a:t>
            </a:r>
            <a:r>
              <a:rPr lang="en-US" sz="2400" b="1" dirty="0">
                <a:solidFill>
                  <a:srgbClr val="C00000"/>
                </a:solidFill>
                <a:latin typeface="Times New Roman" panose="02020603050405020304" pitchFamily="18" charset="0"/>
                <a:cs typeface="Times New Roman" pitchFamily="18" charset="0"/>
              </a:rPr>
              <a:t>2MnO</a:t>
            </a:r>
            <a:r>
              <a:rPr lang="en-US" sz="2400" b="1" baseline="-25000" dirty="0">
                <a:solidFill>
                  <a:srgbClr val="C00000"/>
                </a:solidFill>
                <a:latin typeface="Times New Roman" panose="02020603050405020304" pitchFamily="18" charset="0"/>
                <a:cs typeface="Times New Roman" pitchFamily="18" charset="0"/>
              </a:rPr>
              <a:t>2</a:t>
            </a:r>
            <a:r>
              <a:rPr lang="en-US" sz="2400" b="1" dirty="0">
                <a:solidFill>
                  <a:srgbClr val="C00000"/>
                </a:solidFill>
                <a:latin typeface="Times New Roman" panose="02020603050405020304" pitchFamily="18" charset="0"/>
                <a:cs typeface="Times New Roman" pitchFamily="18" charset="0"/>
              </a:rPr>
              <a:t>(s) + H</a:t>
            </a:r>
            <a:r>
              <a:rPr lang="en-US" sz="2400" b="1" baseline="-25000" dirty="0">
                <a:solidFill>
                  <a:srgbClr val="C00000"/>
                </a:solidFill>
                <a:latin typeface="Times New Roman" panose="02020603050405020304" pitchFamily="18" charset="0"/>
                <a:cs typeface="Times New Roman" pitchFamily="18" charset="0"/>
              </a:rPr>
              <a:t>2</a:t>
            </a:r>
            <a:r>
              <a:rPr lang="en-US" sz="2400" b="1" baseline="0" dirty="0">
                <a:solidFill>
                  <a:srgbClr val="C00000"/>
                </a:solidFill>
                <a:latin typeface="Times New Roman" panose="02020603050405020304" pitchFamily="18" charset="0"/>
                <a:cs typeface="Times New Roman" pitchFamily="18" charset="0"/>
              </a:rPr>
              <a:t>O </a:t>
            </a:r>
            <a:r>
              <a:rPr lang="en-US" sz="2400" b="1" dirty="0">
                <a:solidFill>
                  <a:srgbClr val="C00000"/>
                </a:solidFill>
                <a:latin typeface="Times New Roman" panose="02020603050405020304" pitchFamily="18" charset="0"/>
                <a:cs typeface="Times New Roman" pitchFamily="18" charset="0"/>
              </a:rPr>
              <a:t>+ 2e</a:t>
            </a:r>
            <a:r>
              <a:rPr lang="en-US" sz="2400" b="1" baseline="30000" dirty="0">
                <a:solidFill>
                  <a:srgbClr val="C00000"/>
                </a:solidFill>
                <a:latin typeface="Times New Roman" panose="02020603050405020304" pitchFamily="18" charset="0"/>
                <a:cs typeface="Times New Roman" pitchFamily="18" charset="0"/>
              </a:rPr>
              <a:t>- </a:t>
            </a:r>
            <a:r>
              <a:rPr lang="en-US" sz="2400" b="1" dirty="0">
                <a:solidFill>
                  <a:srgbClr val="C00000"/>
                </a:solidFill>
                <a:latin typeface="Times New Roman" panose="02020603050405020304" pitchFamily="18" charset="0"/>
                <a:cs typeface="Times New Roman" pitchFamily="18" charset="0"/>
                <a:sym typeface="Wingdings" pitchFamily="2" charset="2"/>
              </a:rPr>
              <a:t></a:t>
            </a:r>
            <a:r>
              <a:rPr lang="en-US" sz="2400" b="1" baseline="30000" dirty="0">
                <a:solidFill>
                  <a:srgbClr val="C00000"/>
                </a:solidFill>
                <a:latin typeface="Times New Roman" panose="02020603050405020304" pitchFamily="18" charset="0"/>
                <a:cs typeface="Times New Roman" pitchFamily="18" charset="0"/>
              </a:rPr>
              <a:t> </a:t>
            </a:r>
            <a:r>
              <a:rPr lang="en-US" sz="2400" b="1" dirty="0">
                <a:solidFill>
                  <a:srgbClr val="C00000"/>
                </a:solidFill>
                <a:latin typeface="Times New Roman" panose="02020603050405020304" pitchFamily="18" charset="0"/>
                <a:cs typeface="Times New Roman" pitchFamily="18" charset="0"/>
              </a:rPr>
              <a:t>Mn</a:t>
            </a:r>
            <a:r>
              <a:rPr lang="en-US" sz="2400" b="1" baseline="-25000" dirty="0">
                <a:solidFill>
                  <a:srgbClr val="C00000"/>
                </a:solidFill>
                <a:latin typeface="Times New Roman" panose="02020603050405020304" pitchFamily="18" charset="0"/>
                <a:cs typeface="Times New Roman" pitchFamily="18" charset="0"/>
              </a:rPr>
              <a:t>2</a:t>
            </a:r>
            <a:r>
              <a:rPr lang="en-US" sz="2400" b="1" dirty="0">
                <a:solidFill>
                  <a:srgbClr val="C00000"/>
                </a:solidFill>
                <a:latin typeface="Times New Roman" panose="02020603050405020304" pitchFamily="18" charset="0"/>
                <a:cs typeface="Times New Roman" pitchFamily="18" charset="0"/>
              </a:rPr>
              <a:t>O</a:t>
            </a:r>
            <a:r>
              <a:rPr lang="en-US" sz="2400" b="1" baseline="-25000" dirty="0">
                <a:solidFill>
                  <a:srgbClr val="C00000"/>
                </a:solidFill>
                <a:latin typeface="Times New Roman" panose="02020603050405020304" pitchFamily="18" charset="0"/>
                <a:cs typeface="Times New Roman" pitchFamily="18" charset="0"/>
              </a:rPr>
              <a:t>3</a:t>
            </a:r>
            <a:r>
              <a:rPr lang="en-US" sz="2400" b="1" dirty="0">
                <a:solidFill>
                  <a:srgbClr val="C00000"/>
                </a:solidFill>
                <a:latin typeface="Times New Roman" panose="02020603050405020304" pitchFamily="18" charset="0"/>
                <a:cs typeface="Times New Roman" pitchFamily="18" charset="0"/>
              </a:rPr>
              <a:t>(s) + 2OH </a:t>
            </a:r>
            <a:r>
              <a:rPr lang="en-US" sz="2400" b="1" baseline="30000" dirty="0">
                <a:solidFill>
                  <a:srgbClr val="C00000"/>
                </a:solidFill>
                <a:latin typeface="Times New Roman" panose="02020603050405020304" pitchFamily="18" charset="0"/>
                <a:cs typeface="Times New Roman" pitchFamily="18" charset="0"/>
              </a:rPr>
              <a:t>– </a:t>
            </a:r>
          </a:p>
          <a:p>
            <a:pPr marL="342900" indent="-342900">
              <a:lnSpc>
                <a:spcPct val="150000"/>
              </a:lnSpc>
              <a:buClr>
                <a:srgbClr val="7030A0"/>
              </a:buClr>
              <a:buFont typeface="Wingdings" panose="05000000000000000000" pitchFamily="2" charset="2"/>
              <a:buChar char="v"/>
            </a:pPr>
            <a:r>
              <a:rPr lang="en-US" sz="2400" b="1" dirty="0">
                <a:solidFill>
                  <a:srgbClr val="0000CC"/>
                </a:solidFill>
                <a:latin typeface="Times New Roman" panose="02020603050405020304" pitchFamily="18" charset="0"/>
                <a:cs typeface="Times New Roman" panose="02020603050405020304" pitchFamily="18" charset="0"/>
                <a:sym typeface="Arial" charset="0"/>
              </a:rPr>
              <a:t>The net cell reaction: </a:t>
            </a:r>
            <a:r>
              <a:rPr lang="en-US" sz="2400" b="1" dirty="0">
                <a:solidFill>
                  <a:srgbClr val="C00000"/>
                </a:solidFill>
                <a:latin typeface="Times New Roman" panose="02020603050405020304" pitchFamily="18" charset="0"/>
                <a:cs typeface="Times New Roman" panose="02020603050405020304" pitchFamily="18" charset="0"/>
                <a:sym typeface="Arial" charset="0"/>
              </a:rPr>
              <a:t>Zn(s) + 2MnO</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2</a:t>
            </a:r>
            <a:r>
              <a:rPr lang="en-US" sz="2400" b="1" dirty="0">
                <a:solidFill>
                  <a:srgbClr val="C00000"/>
                </a:solidFill>
                <a:latin typeface="Times New Roman" panose="02020603050405020304" pitchFamily="18" charset="0"/>
                <a:cs typeface="Times New Roman" panose="02020603050405020304" pitchFamily="18" charset="0"/>
                <a:sym typeface="Arial" charset="0"/>
              </a:rPr>
              <a:t>(s) +H</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2</a:t>
            </a:r>
            <a:r>
              <a:rPr lang="en-US" sz="2400" b="1" dirty="0">
                <a:solidFill>
                  <a:srgbClr val="C00000"/>
                </a:solidFill>
                <a:latin typeface="Times New Roman" panose="02020603050405020304" pitchFamily="18" charset="0"/>
                <a:cs typeface="Times New Roman" panose="02020603050405020304" pitchFamily="18" charset="0"/>
                <a:sym typeface="Arial" charset="0"/>
              </a:rPr>
              <a:t>O  </a:t>
            </a:r>
            <a:r>
              <a:rPr lang="en-US" sz="2400" b="1" dirty="0">
                <a:solidFill>
                  <a:srgbClr val="C00000"/>
                </a:solidFill>
                <a:latin typeface="Times New Roman" panose="02020603050405020304" pitchFamily="18" charset="0"/>
                <a:cs typeface="Times New Roman" panose="02020603050405020304" pitchFamily="18" charset="0"/>
                <a:sym typeface="Wingdings" pitchFamily="2" charset="2"/>
              </a:rPr>
              <a:t> Zn</a:t>
            </a:r>
            <a:r>
              <a:rPr lang="en-US" sz="2400" b="1" baseline="30000" dirty="0">
                <a:solidFill>
                  <a:srgbClr val="C00000"/>
                </a:solidFill>
                <a:latin typeface="Times New Roman" panose="02020603050405020304" pitchFamily="18" charset="0"/>
                <a:cs typeface="Times New Roman" panose="02020603050405020304" pitchFamily="18" charset="0"/>
                <a:sym typeface="Wingdings" pitchFamily="2" charset="2"/>
              </a:rPr>
              <a:t> </a:t>
            </a:r>
            <a:r>
              <a:rPr lang="en-US" sz="2400" b="1" dirty="0">
                <a:solidFill>
                  <a:srgbClr val="C00000"/>
                </a:solidFill>
                <a:latin typeface="Times New Roman" panose="02020603050405020304" pitchFamily="18" charset="0"/>
                <a:cs typeface="Times New Roman" panose="02020603050405020304" pitchFamily="18" charset="0"/>
                <a:sym typeface="Wingdings" pitchFamily="2" charset="2"/>
              </a:rPr>
              <a:t> (OH)</a:t>
            </a:r>
            <a:r>
              <a:rPr lang="en-US" sz="2400" b="1" baseline="-25000" dirty="0">
                <a:solidFill>
                  <a:srgbClr val="C00000"/>
                </a:solidFill>
                <a:latin typeface="Times New Roman" panose="02020603050405020304" pitchFamily="18" charset="0"/>
                <a:cs typeface="Times New Roman" panose="02020603050405020304" pitchFamily="18" charset="0"/>
                <a:sym typeface="Wingdings" pitchFamily="2" charset="2"/>
              </a:rPr>
              <a:t>2</a:t>
            </a:r>
            <a:r>
              <a:rPr lang="en-US" sz="2400" b="1" dirty="0">
                <a:solidFill>
                  <a:srgbClr val="C00000"/>
                </a:solidFill>
                <a:latin typeface="Times New Roman" panose="02020603050405020304" pitchFamily="18" charset="0"/>
                <a:cs typeface="Times New Roman" panose="02020603050405020304" pitchFamily="18" charset="0"/>
                <a:sym typeface="Wingdings" pitchFamily="2" charset="2"/>
              </a:rPr>
              <a:t>+ </a:t>
            </a:r>
            <a:r>
              <a:rPr lang="en-US" sz="2400" b="1" dirty="0">
                <a:solidFill>
                  <a:srgbClr val="C00000"/>
                </a:solidFill>
                <a:latin typeface="Times New Roman" panose="02020603050405020304" pitchFamily="18" charset="0"/>
                <a:cs typeface="Times New Roman" panose="02020603050405020304" pitchFamily="18" charset="0"/>
                <a:sym typeface="Arial" charset="0"/>
              </a:rPr>
              <a:t>Mn</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2</a:t>
            </a:r>
            <a:r>
              <a:rPr lang="en-US" sz="2400" b="1" dirty="0">
                <a:solidFill>
                  <a:srgbClr val="C00000"/>
                </a:solidFill>
                <a:latin typeface="Times New Roman" panose="02020603050405020304" pitchFamily="18" charset="0"/>
                <a:cs typeface="Times New Roman" panose="02020603050405020304" pitchFamily="18" charset="0"/>
                <a:sym typeface="Arial" charset="0"/>
              </a:rPr>
              <a:t>O</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3</a:t>
            </a:r>
            <a:endParaRPr lang="en-US" sz="2400" b="1" baseline="30000" dirty="0">
              <a:solidFill>
                <a:srgbClr val="C00000"/>
              </a:solidFill>
              <a:latin typeface="Times New Roman" panose="02020603050405020304" pitchFamily="18" charset="0"/>
              <a:cs typeface="Times New Roman" panose="02020603050405020304" pitchFamily="18" charset="0"/>
              <a:sym typeface="Arial" charset="0"/>
            </a:endParaRPr>
          </a:p>
          <a:p>
            <a:pPr marL="342900" indent="-342900">
              <a:lnSpc>
                <a:spcPct val="115000"/>
              </a:lnSpc>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However, accumulation of negative charge (OH</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 at cathode and positive charge (NH</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anode disrupts the current flow.</a:t>
            </a:r>
          </a:p>
          <a:p>
            <a:pPr marL="342900" indent="-342900">
              <a:lnSpc>
                <a:spcPct val="115000"/>
              </a:lnSpc>
              <a:buClr>
                <a:srgbClr val="7030A0"/>
              </a:buClr>
              <a:buFont typeface="Wingdings" panose="05000000000000000000" pitchFamily="2" charset="2"/>
              <a:buChar char="v"/>
            </a:pPr>
            <a:r>
              <a:rPr lang="en-US" sz="2400" dirty="0">
                <a:latin typeface="Times New Roman" panose="02020603050405020304" pitchFamily="18" charset="0"/>
                <a:ea typeface="Calibri" panose="020F0502020204030204" pitchFamily="34" charset="0"/>
                <a:cs typeface="Times New Roman" panose="02020603050405020304" pitchFamily="18" charset="0"/>
              </a:rPr>
              <a:t>This prevented by following over all reactions:</a:t>
            </a:r>
          </a:p>
          <a:p>
            <a:pPr marL="342900" indent="-342900">
              <a:lnSpc>
                <a:spcPct val="150000"/>
              </a:lnSpc>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Hence the reaction at two electrodes are, Anode: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Zn(s) → Zn</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(aq) + 2e</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kern="100" baseline="30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Cathode: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2MnO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 + 2NH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Cl(aq) +2e</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Mn</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 +2NH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(aq)+H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O(l)+2Cl</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(aq) </a:t>
            </a:r>
          </a:p>
          <a:p>
            <a:pPr marL="342900" indent="-342900">
              <a:lnSpc>
                <a:spcPct val="150000"/>
              </a:lnSpc>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Net :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Zn(s) + 2NH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(aq) +2Cl</a:t>
            </a:r>
            <a:r>
              <a:rPr lang="en-US" sz="2400" b="1" kern="1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(aq) + 2MnO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(s) → Mn</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 + [Zn(NH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]Cl</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(s) +2H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 (l) </a:t>
            </a:r>
          </a:p>
          <a:p>
            <a:pPr marL="342900" indent="-342900">
              <a:lnSpc>
                <a:spcPct val="115000"/>
              </a:lnSpc>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Since the reactions involved cannot be reversed by passing electricity back through the cell, it cannot be rechargeable.</a:t>
            </a:r>
            <a:endParaRPr lang="en-US" sz="2400" dirty="0">
              <a:solidFill>
                <a:srgbClr val="FF0000"/>
              </a:solidFill>
              <a:latin typeface="Times New Roman" panose="02020603050405020304" pitchFamily="18" charset="0"/>
              <a:ea typeface="Calibri"/>
              <a:cs typeface="Times New Roman" panose="02020603050405020304" pitchFamily="18" charset="0"/>
            </a:endParaRPr>
          </a:p>
        </p:txBody>
      </p:sp>
    </p:spTree>
    <p:extLst>
      <p:ext uri="{BB962C8B-B14F-4D97-AF65-F5344CB8AC3E}">
        <p14:creationId xmlns:p14="http://schemas.microsoft.com/office/powerpoint/2010/main" val="2129265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B0ADA67-BF32-75D5-7B6F-E22BBCC2B900}"/>
              </a:ext>
            </a:extLst>
          </p:cNvPr>
          <p:cNvSpPr txBox="1"/>
          <p:nvPr/>
        </p:nvSpPr>
        <p:spPr>
          <a:xfrm>
            <a:off x="499730" y="318734"/>
            <a:ext cx="6220047" cy="6001643"/>
          </a:xfrm>
          <a:prstGeom prst="rect">
            <a:avLst/>
          </a:prstGeom>
          <a:noFill/>
        </p:spPr>
        <p:txBody>
          <a:bodyPr wrap="square">
            <a:spAutoFit/>
          </a:bodyPr>
          <a:lstStyle/>
          <a:p>
            <a:pPr algn="just"/>
            <a:r>
              <a:rPr lang="en-US" sz="3200" b="1" dirty="0">
                <a:solidFill>
                  <a:srgbClr val="FF0000"/>
                </a:solidFill>
                <a:latin typeface="Times New Roman" panose="02020603050405020304" pitchFamily="18" charset="0"/>
                <a:cs typeface="Times New Roman" panose="02020603050405020304" pitchFamily="18" charset="0"/>
              </a:rPr>
              <a:t>Advantages</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It is cheap to make &amp; gives voltage of about 1.5V</a:t>
            </a:r>
          </a:p>
          <a:p>
            <a:pPr marL="342900" indent="-342900" algn="just">
              <a:buClr>
                <a:srgbClr val="7030A0"/>
              </a:buCl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Disadvantages</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If current is rapidly drawn from it, products buildup on the electrodes there by causing drop in voltage.</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Since the electrolytic medium is acidic, so Zinc metal dissolves slowly, there by the cell run down slowly, even if it is not in use. </a:t>
            </a:r>
          </a:p>
          <a:p>
            <a:pPr marL="342900" indent="-342900" algn="just">
              <a:buClr>
                <a:srgbClr val="7030A0"/>
              </a:buCl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algn="just"/>
            <a:r>
              <a:rPr lang="en-US" sz="3200" b="1" dirty="0">
                <a:solidFill>
                  <a:srgbClr val="FF0000"/>
                </a:solidFill>
                <a:latin typeface="Times New Roman" panose="02020603050405020304" pitchFamily="18" charset="0"/>
                <a:cs typeface="Times New Roman" panose="02020603050405020304" pitchFamily="18" charset="0"/>
              </a:rPr>
              <a:t>Uses</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Dry cells are used in flashlights, transistor radios, calculators etc. </a:t>
            </a:r>
          </a:p>
        </p:txBody>
      </p:sp>
      <p:pic>
        <p:nvPicPr>
          <p:cNvPr id="4" name="Picture 3">
            <a:extLst>
              <a:ext uri="{FF2B5EF4-FFF2-40B4-BE49-F238E27FC236}">
                <a16:creationId xmlns="" xmlns:a16="http://schemas.microsoft.com/office/drawing/2014/main" id="{27568EEB-EEA9-CD14-AB3C-5E55B0359EF6}"/>
              </a:ext>
            </a:extLst>
          </p:cNvPr>
          <p:cNvPicPr>
            <a:picLocks noChangeAspect="1"/>
          </p:cNvPicPr>
          <p:nvPr/>
        </p:nvPicPr>
        <p:blipFill>
          <a:blip r:embed="rId2"/>
          <a:stretch>
            <a:fillRect/>
          </a:stretch>
        </p:blipFill>
        <p:spPr>
          <a:xfrm>
            <a:off x="6827002" y="0"/>
            <a:ext cx="5974598" cy="6507126"/>
          </a:xfrm>
          <a:prstGeom prst="rect">
            <a:avLst/>
          </a:prstGeom>
        </p:spPr>
      </p:pic>
    </p:spTree>
    <p:extLst>
      <p:ext uri="{BB962C8B-B14F-4D97-AF65-F5344CB8AC3E}">
        <p14:creationId xmlns:p14="http://schemas.microsoft.com/office/powerpoint/2010/main" val="2388425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B4F6040-02C0-5236-96E3-26FF20D0987E}"/>
              </a:ext>
            </a:extLst>
          </p:cNvPr>
          <p:cNvSpPr txBox="1"/>
          <p:nvPr/>
        </p:nvSpPr>
        <p:spPr>
          <a:xfrm>
            <a:off x="404037" y="829357"/>
            <a:ext cx="12131749" cy="1938992"/>
          </a:xfrm>
          <a:prstGeom prst="rect">
            <a:avLst/>
          </a:prstGeom>
          <a:noFill/>
        </p:spPr>
        <p:txBody>
          <a:bodyPr wrap="square">
            <a:spAutoFit/>
          </a:bodyPr>
          <a:lstStyle/>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Lithium cells are primary cells in which lithium acts as anode and the cathode may differ.</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Lithium metal is used as anode because of its light weight, high standard oxidation potential.</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Reactivity of lithium in aqueous solution is more, so non-aqueous solvents used for solutes.</a:t>
            </a:r>
          </a:p>
          <a:p>
            <a:pPr algn="just">
              <a:buClr>
                <a:srgbClr val="7030A0"/>
              </a:buClr>
            </a:pPr>
            <a:r>
              <a:rPr lang="en-US" sz="2400" b="1" dirty="0">
                <a:solidFill>
                  <a:srgbClr val="C00000"/>
                </a:solidFill>
              </a:rPr>
              <a:t>Lithium cells are classified into two categories:</a:t>
            </a:r>
            <a:endParaRPr lang="en-US" sz="2400" b="1" dirty="0">
              <a:solidFill>
                <a:srgbClr val="C00000"/>
              </a:solidFill>
              <a:latin typeface="Times New Roman" panose="02020603050405020304" pitchFamily="18" charset="0"/>
              <a:cs typeface="Times New Roman" panose="02020603050405020304" pitchFamily="18" charset="0"/>
            </a:endParaRPr>
          </a:p>
          <a:p>
            <a:pPr marL="457200" indent="-457200" algn="just">
              <a:buClr>
                <a:srgbClr val="7030A0"/>
              </a:buClr>
              <a:buFont typeface="+mj-lt"/>
              <a:buAutoNum type="arabicPeriod"/>
            </a:pPr>
            <a:r>
              <a:rPr lang="en-US" sz="2400" b="1" dirty="0">
                <a:solidFill>
                  <a:srgbClr val="002060"/>
                </a:solidFill>
              </a:rPr>
              <a:t>Lithium cells with solid cathode: </a:t>
            </a:r>
          </a:p>
        </p:txBody>
      </p:sp>
      <p:sp>
        <p:nvSpPr>
          <p:cNvPr id="5" name="TextBox 4">
            <a:extLst>
              <a:ext uri="{FF2B5EF4-FFF2-40B4-BE49-F238E27FC236}">
                <a16:creationId xmlns="" xmlns:a16="http://schemas.microsoft.com/office/drawing/2014/main" id="{7AE7AF97-9B2D-88A0-AF4C-A525927C85B3}"/>
              </a:ext>
            </a:extLst>
          </p:cNvPr>
          <p:cNvSpPr txBox="1"/>
          <p:nvPr/>
        </p:nvSpPr>
        <p:spPr>
          <a:xfrm>
            <a:off x="5146159" y="203416"/>
            <a:ext cx="2509284" cy="584775"/>
          </a:xfrm>
          <a:prstGeom prst="rect">
            <a:avLst/>
          </a:prstGeom>
          <a:noFill/>
        </p:spPr>
        <p:txBody>
          <a:bodyPr wrap="square">
            <a:sp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Lithium cells</a:t>
            </a:r>
          </a:p>
        </p:txBody>
      </p:sp>
      <p:sp>
        <p:nvSpPr>
          <p:cNvPr id="7" name="TextBox 6">
            <a:extLst>
              <a:ext uri="{FF2B5EF4-FFF2-40B4-BE49-F238E27FC236}">
                <a16:creationId xmlns="" xmlns:a16="http://schemas.microsoft.com/office/drawing/2014/main" id="{19601F67-1E0A-1D5F-454E-E4376C846B07}"/>
              </a:ext>
            </a:extLst>
          </p:cNvPr>
          <p:cNvSpPr txBox="1"/>
          <p:nvPr/>
        </p:nvSpPr>
        <p:spPr>
          <a:xfrm>
            <a:off x="691119" y="2740089"/>
            <a:ext cx="11727707" cy="394524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Anode: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Lithium Metal,</a:t>
            </a:r>
          </a:p>
          <a:p>
            <a:pPr marL="0" marR="0">
              <a:lnSpc>
                <a:spcPct val="107000"/>
              </a:lnSpc>
              <a:spcBef>
                <a:spcPts val="0"/>
              </a:spcBef>
              <a:spcAft>
                <a:spcPts val="80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Cathode: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as an active material. </a:t>
            </a:r>
          </a:p>
          <a:p>
            <a:pPr marL="0" marR="0">
              <a:lnSpc>
                <a:spcPct val="107000"/>
              </a:lnSpc>
              <a:spcBef>
                <a:spcPts val="0"/>
              </a:spcBef>
              <a:spcAft>
                <a:spcPts val="80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Electrolyte: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LiBF</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salt in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non aqueous solvents.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Reactions: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anode: Li⟶ Li</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e</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cathode: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Net reaction: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Li + 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LiMnO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Applications: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coin type cells are used in watches and calculators.</a:t>
            </a:r>
          </a:p>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Cylindrical cells are used in fully automatic cameras.</a:t>
            </a:r>
          </a:p>
        </p:txBody>
      </p:sp>
      <p:pic>
        <p:nvPicPr>
          <p:cNvPr id="10" name="Picture 9">
            <a:extLst>
              <a:ext uri="{FF2B5EF4-FFF2-40B4-BE49-F238E27FC236}">
                <a16:creationId xmlns="" xmlns:a16="http://schemas.microsoft.com/office/drawing/2014/main" id="{023F63BC-2762-BAE4-4033-1AED572F85B5}"/>
              </a:ext>
            </a:extLst>
          </p:cNvPr>
          <p:cNvPicPr>
            <a:picLocks noChangeAspect="1"/>
          </p:cNvPicPr>
          <p:nvPr/>
        </p:nvPicPr>
        <p:blipFill rotWithShape="1">
          <a:blip r:embed="rId2"/>
          <a:srcRect l="6380" t="16953" r="7194" b="14822"/>
          <a:stretch/>
        </p:blipFill>
        <p:spPr>
          <a:xfrm>
            <a:off x="6988030" y="2443743"/>
            <a:ext cx="5335104" cy="3058608"/>
          </a:xfrm>
          <a:prstGeom prst="rect">
            <a:avLst/>
          </a:prstGeom>
        </p:spPr>
      </p:pic>
    </p:spTree>
    <p:extLst>
      <p:ext uri="{BB962C8B-B14F-4D97-AF65-F5344CB8AC3E}">
        <p14:creationId xmlns:p14="http://schemas.microsoft.com/office/powerpoint/2010/main" val="3171697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C8C6953-803A-7967-9923-A7D90B5056B9}"/>
              </a:ext>
            </a:extLst>
          </p:cNvPr>
          <p:cNvSpPr txBox="1"/>
          <p:nvPr/>
        </p:nvSpPr>
        <p:spPr>
          <a:xfrm>
            <a:off x="786811" y="828522"/>
            <a:ext cx="7123811" cy="2677656"/>
          </a:xfrm>
          <a:prstGeom prst="rect">
            <a:avLst/>
          </a:prstGeom>
          <a:noFill/>
        </p:spPr>
        <p:txBody>
          <a:bodyPr wrap="square">
            <a:spAutoFit/>
          </a:bodyPr>
          <a:lstStyle/>
          <a:p>
            <a:pPr>
              <a:buFont typeface="Wingdings" pitchFamily="2" charset="2"/>
              <a:buNone/>
              <a:defRPr/>
            </a:pPr>
            <a:r>
              <a:rPr lang="en-US" sz="2400" b="1" dirty="0">
                <a:solidFill>
                  <a:srgbClr val="0070C0"/>
                </a:solidFill>
                <a:latin typeface="Times New Roman" panose="02020603050405020304" pitchFamily="18" charset="0"/>
                <a:cs typeface="Times New Roman" panose="02020603050405020304" pitchFamily="18" charset="0"/>
                <a:sym typeface="Arial" charset="0"/>
              </a:rPr>
              <a:t>Anode :</a:t>
            </a:r>
            <a:r>
              <a:rPr lang="en-US" sz="2400" b="1" dirty="0">
                <a:solidFill>
                  <a:srgbClr val="C00000"/>
                </a:solidFill>
                <a:latin typeface="Times New Roman" panose="02020603050405020304" pitchFamily="18" charset="0"/>
                <a:cs typeface="Times New Roman" panose="02020603050405020304" pitchFamily="18" charset="0"/>
                <a:sym typeface="Arial" charset="0"/>
              </a:rPr>
              <a:t> Li</a:t>
            </a:r>
          </a:p>
          <a:p>
            <a:pPr>
              <a:buFont typeface="Wingdings" pitchFamily="2" charset="2"/>
              <a:buNone/>
              <a:defRPr/>
            </a:pPr>
            <a:r>
              <a:rPr lang="en-US" sz="2400" b="1" dirty="0">
                <a:solidFill>
                  <a:srgbClr val="0070C0"/>
                </a:solidFill>
                <a:latin typeface="Times New Roman" panose="02020603050405020304" pitchFamily="18" charset="0"/>
                <a:cs typeface="Times New Roman" panose="02020603050405020304" pitchFamily="18" charset="0"/>
                <a:sym typeface="Arial" charset="0"/>
              </a:rPr>
              <a:t>Cathode </a:t>
            </a:r>
            <a:r>
              <a:rPr lang="en-US" sz="2400" b="1" dirty="0">
                <a:latin typeface="Times New Roman" panose="02020603050405020304" pitchFamily="18" charset="0"/>
                <a:cs typeface="Times New Roman" panose="02020603050405020304" pitchFamily="18" charset="0"/>
                <a:sym typeface="Arial" charset="0"/>
              </a:rPr>
              <a:t>:</a:t>
            </a:r>
            <a:r>
              <a:rPr lang="en-US" sz="2400" b="1" dirty="0">
                <a:solidFill>
                  <a:srgbClr val="C00000"/>
                </a:solidFill>
                <a:latin typeface="Times New Roman" panose="02020603050405020304" pitchFamily="18" charset="0"/>
                <a:cs typeface="Times New Roman" panose="02020603050405020304" pitchFamily="18" charset="0"/>
                <a:sym typeface="Arial" charset="0"/>
              </a:rPr>
              <a:t> SOCl</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2</a:t>
            </a:r>
          </a:p>
          <a:p>
            <a:pPr>
              <a:buFont typeface="Wingdings" pitchFamily="2" charset="2"/>
              <a:buNone/>
              <a:defRPr/>
            </a:pPr>
            <a:r>
              <a:rPr lang="en-US" sz="2400" b="1" dirty="0">
                <a:solidFill>
                  <a:srgbClr val="0070C0"/>
                </a:solidFill>
                <a:latin typeface="Times New Roman" panose="02020603050405020304" pitchFamily="18" charset="0"/>
                <a:cs typeface="Times New Roman" panose="02020603050405020304" pitchFamily="18" charset="0"/>
                <a:sym typeface="Arial" charset="0"/>
              </a:rPr>
              <a:t>Electrolyte </a:t>
            </a:r>
            <a:r>
              <a:rPr lang="en-US" sz="2400" b="1" dirty="0">
                <a:latin typeface="Times New Roman" panose="02020603050405020304" pitchFamily="18" charset="0"/>
                <a:cs typeface="Times New Roman" panose="02020603050405020304" pitchFamily="18" charset="0"/>
                <a:sym typeface="Arial" charset="0"/>
              </a:rPr>
              <a:t>: </a:t>
            </a:r>
            <a:r>
              <a:rPr lang="en-US" sz="2400" b="1" dirty="0">
                <a:solidFill>
                  <a:srgbClr val="C00000"/>
                </a:solidFill>
                <a:latin typeface="Times New Roman" panose="02020603050405020304" pitchFamily="18" charset="0"/>
                <a:cs typeface="Times New Roman" panose="02020603050405020304" pitchFamily="18" charset="0"/>
                <a:sym typeface="Arial" charset="0"/>
              </a:rPr>
              <a:t>LiAlCl</a:t>
            </a:r>
            <a:r>
              <a:rPr lang="en-US" sz="2400" b="1" baseline="-25000" dirty="0">
                <a:solidFill>
                  <a:srgbClr val="C00000"/>
                </a:solidFill>
                <a:latin typeface="Times New Roman" panose="02020603050405020304" pitchFamily="18" charset="0"/>
                <a:cs typeface="Times New Roman" panose="02020603050405020304" pitchFamily="18" charset="0"/>
                <a:sym typeface="Arial" charset="0"/>
              </a:rPr>
              <a:t>2</a:t>
            </a:r>
          </a:p>
          <a:p>
            <a:pPr>
              <a:buFont typeface="Wingdings" pitchFamily="2" charset="2"/>
              <a:buNone/>
              <a:defRPr/>
            </a:pPr>
            <a:endParaRPr lang="en-US" sz="2400" b="1" dirty="0">
              <a:solidFill>
                <a:srgbClr val="0070C0"/>
              </a:solidFill>
              <a:latin typeface="Times New Roman" panose="02020603050405020304" pitchFamily="18" charset="0"/>
              <a:cs typeface="Times New Roman" panose="02020603050405020304" pitchFamily="18" charset="0"/>
              <a:sym typeface="Arial" charset="0"/>
            </a:endParaRPr>
          </a:p>
          <a:p>
            <a:pPr>
              <a:buFont typeface="Wingdings" pitchFamily="2" charset="2"/>
              <a:buNone/>
              <a:defRPr/>
            </a:pPr>
            <a:r>
              <a:rPr lang="en-US" sz="2400" dirty="0">
                <a:latin typeface="Times New Roman" panose="02020603050405020304" pitchFamily="18" charset="0"/>
                <a:cs typeface="Times New Roman" panose="02020603050405020304" pitchFamily="18" charset="0"/>
                <a:sym typeface="Arial" charset="0"/>
              </a:rPr>
              <a:t>Anode :        4Li </a:t>
            </a:r>
            <a:r>
              <a:rPr lang="en-US" sz="2400" dirty="0">
                <a:latin typeface="Times New Roman" panose="02020603050405020304" pitchFamily="18" charset="0"/>
                <a:cs typeface="Times New Roman" panose="02020603050405020304" pitchFamily="18" charset="0"/>
                <a:sym typeface="Wingdings" pitchFamily="2" charset="2"/>
              </a:rPr>
              <a:t>4Li</a:t>
            </a:r>
            <a:r>
              <a:rPr lang="en-US" sz="2400" baseline="300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sym typeface="Wingdings" pitchFamily="2" charset="2"/>
              </a:rPr>
              <a:t> +4 e</a:t>
            </a:r>
            <a:r>
              <a:rPr lang="en-US" sz="2400" baseline="30000" dirty="0">
                <a:latin typeface="Times New Roman" panose="02020603050405020304" pitchFamily="18" charset="0"/>
                <a:cs typeface="Times New Roman" panose="02020603050405020304" pitchFamily="18" charset="0"/>
                <a:sym typeface="Wingdings" pitchFamily="2" charset="2"/>
              </a:rPr>
              <a:t>-</a:t>
            </a:r>
          </a:p>
          <a:p>
            <a:pPr>
              <a:buFont typeface="Wingdings" pitchFamily="2" charset="2"/>
              <a:buNone/>
              <a:defRPr/>
            </a:pPr>
            <a:r>
              <a:rPr lang="en-US" sz="2400" dirty="0">
                <a:latin typeface="Times New Roman" panose="02020603050405020304" pitchFamily="18" charset="0"/>
                <a:cs typeface="Times New Roman" panose="02020603050405020304" pitchFamily="18" charset="0"/>
                <a:sym typeface="Arial" charset="0"/>
              </a:rPr>
              <a:t>Cathode :  4</a:t>
            </a:r>
            <a:r>
              <a:rPr lang="en-US" sz="2400" dirty="0">
                <a:latin typeface="Times New Roman" panose="02020603050405020304" pitchFamily="18" charset="0"/>
                <a:cs typeface="Times New Roman" panose="02020603050405020304" pitchFamily="18" charset="0"/>
                <a:sym typeface="Wingdings" pitchFamily="2" charset="2"/>
              </a:rPr>
              <a:t>Li</a:t>
            </a:r>
            <a:r>
              <a:rPr lang="en-US" sz="2400" baseline="300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sym typeface="Wingdings" pitchFamily="2" charset="2"/>
              </a:rPr>
              <a:t> + 4e</a:t>
            </a:r>
            <a:r>
              <a:rPr lang="en-US" sz="2400" baseline="300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sym typeface="Wingdings" pitchFamily="2" charset="2"/>
              </a:rPr>
              <a:t> +2 </a:t>
            </a:r>
            <a:r>
              <a:rPr lang="en-US" sz="2400" dirty="0">
                <a:latin typeface="Times New Roman" panose="02020603050405020304" pitchFamily="18" charset="0"/>
                <a:cs typeface="Times New Roman" panose="02020603050405020304" pitchFamily="18" charset="0"/>
                <a:sym typeface="Arial" charset="0"/>
              </a:rPr>
              <a:t>SOCl</a:t>
            </a:r>
            <a:r>
              <a:rPr lang="en-US" sz="2400" baseline="-25000" dirty="0">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 </a:t>
            </a:r>
            <a:r>
              <a:rPr lang="en-US" sz="2400" dirty="0">
                <a:latin typeface="Times New Roman" panose="02020603050405020304" pitchFamily="18" charset="0"/>
                <a:cs typeface="Times New Roman" panose="02020603050405020304" pitchFamily="18" charset="0"/>
                <a:sym typeface="Wingdings" pitchFamily="2" charset="2"/>
              </a:rPr>
              <a:t> 4 LiCl + SO</a:t>
            </a:r>
            <a:r>
              <a:rPr lang="en-US" sz="2400" baseline="-25000" dirty="0">
                <a:latin typeface="Times New Roman" panose="02020603050405020304" pitchFamily="18" charset="0"/>
                <a:cs typeface="Times New Roman" panose="02020603050405020304" pitchFamily="18" charset="0"/>
                <a:sym typeface="Wingdings" pitchFamily="2" charset="2"/>
              </a:rPr>
              <a:t>2</a:t>
            </a:r>
            <a:r>
              <a:rPr lang="en-US" sz="2400" dirty="0">
                <a:latin typeface="Times New Roman" panose="02020603050405020304" pitchFamily="18" charset="0"/>
                <a:cs typeface="Times New Roman" panose="02020603050405020304" pitchFamily="18" charset="0"/>
                <a:sym typeface="Wingdings" pitchFamily="2" charset="2"/>
              </a:rPr>
              <a:t> + S</a:t>
            </a:r>
          </a:p>
          <a:p>
            <a:pPr>
              <a:buFont typeface="Wingdings" pitchFamily="2" charset="2"/>
              <a:buNone/>
              <a:defRPr/>
            </a:pPr>
            <a:r>
              <a:rPr lang="en-US" sz="2400" dirty="0">
                <a:latin typeface="Times New Roman" panose="02020603050405020304" pitchFamily="18" charset="0"/>
                <a:cs typeface="Times New Roman" panose="02020603050405020304" pitchFamily="18" charset="0"/>
                <a:sym typeface="Wingdings" pitchFamily="2" charset="2"/>
              </a:rPr>
              <a:t>Overall reaction :  </a:t>
            </a:r>
            <a:r>
              <a:rPr lang="en-US" sz="24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Wingdings" pitchFamily="2" charset="2"/>
              </a:rPr>
              <a:t>Li</a:t>
            </a:r>
            <a:r>
              <a:rPr lang="en-US" sz="2400" baseline="300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sym typeface="Wingdings" pitchFamily="2" charset="2"/>
              </a:rPr>
              <a:t> + 2</a:t>
            </a:r>
            <a:r>
              <a:rPr lang="en-US" sz="2400" dirty="0">
                <a:latin typeface="Times New Roman" panose="02020603050405020304" pitchFamily="18" charset="0"/>
                <a:cs typeface="Times New Roman" panose="02020603050405020304" pitchFamily="18" charset="0"/>
                <a:sym typeface="Arial" charset="0"/>
              </a:rPr>
              <a:t>SOCl</a:t>
            </a:r>
            <a:r>
              <a:rPr lang="en-US" sz="2400" baseline="-25000" dirty="0">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 </a:t>
            </a:r>
            <a:r>
              <a:rPr lang="en-US" sz="2400" dirty="0">
                <a:latin typeface="Times New Roman" panose="02020603050405020304" pitchFamily="18" charset="0"/>
                <a:cs typeface="Times New Roman" panose="02020603050405020304" pitchFamily="18" charset="0"/>
                <a:sym typeface="Wingdings" pitchFamily="2" charset="2"/>
              </a:rPr>
              <a:t> 4 LiCl + SO</a:t>
            </a:r>
            <a:r>
              <a:rPr lang="en-US" sz="2400" baseline="-25000" dirty="0">
                <a:latin typeface="Times New Roman" panose="02020603050405020304" pitchFamily="18" charset="0"/>
                <a:cs typeface="Times New Roman" panose="02020603050405020304" pitchFamily="18" charset="0"/>
                <a:sym typeface="Wingdings" pitchFamily="2" charset="2"/>
              </a:rPr>
              <a:t>2</a:t>
            </a:r>
            <a:r>
              <a:rPr lang="en-US" sz="2400" dirty="0">
                <a:latin typeface="Times New Roman" panose="02020603050405020304" pitchFamily="18" charset="0"/>
                <a:cs typeface="Times New Roman" panose="02020603050405020304" pitchFamily="18" charset="0"/>
                <a:sym typeface="Wingdings" pitchFamily="2" charset="2"/>
              </a:rPr>
              <a:t> + S</a:t>
            </a:r>
          </a:p>
        </p:txBody>
      </p:sp>
      <p:sp>
        <p:nvSpPr>
          <p:cNvPr id="5" name="TextBox 4">
            <a:extLst>
              <a:ext uri="{FF2B5EF4-FFF2-40B4-BE49-F238E27FC236}">
                <a16:creationId xmlns="" xmlns:a16="http://schemas.microsoft.com/office/drawing/2014/main" id="{A712C9FC-A62F-3B53-3E0A-6A967249EF2A}"/>
              </a:ext>
            </a:extLst>
          </p:cNvPr>
          <p:cNvSpPr txBox="1"/>
          <p:nvPr/>
        </p:nvSpPr>
        <p:spPr>
          <a:xfrm>
            <a:off x="361501" y="267207"/>
            <a:ext cx="6751680" cy="523220"/>
          </a:xfrm>
          <a:prstGeom prst="rect">
            <a:avLst/>
          </a:prstGeom>
          <a:noFill/>
        </p:spPr>
        <p:txBody>
          <a:bodyPr wrap="square">
            <a:spAutoFit/>
          </a:bodyPr>
          <a:lstStyle/>
          <a:p>
            <a:pPr marL="342900" indent="-342900">
              <a:buFont typeface="+mj-lt"/>
              <a:buAutoNum type="arabicPeriod" startAt="2"/>
              <a:defRPr/>
            </a:pPr>
            <a:r>
              <a:rPr lang="en-US" sz="2800" b="1" dirty="0">
                <a:solidFill>
                  <a:srgbClr val="002060"/>
                </a:solidFill>
                <a:latin typeface="Times New Roman" panose="02020603050405020304" pitchFamily="18" charset="0"/>
                <a:cs typeface="Times New Roman" panose="02020603050405020304" pitchFamily="18" charset="0"/>
                <a:sym typeface="Arial" charset="0"/>
              </a:rPr>
              <a:t>Lithium cells with liquid  cathode:</a:t>
            </a:r>
          </a:p>
        </p:txBody>
      </p:sp>
      <p:sp>
        <p:nvSpPr>
          <p:cNvPr id="7" name="TextBox 6">
            <a:extLst>
              <a:ext uri="{FF2B5EF4-FFF2-40B4-BE49-F238E27FC236}">
                <a16:creationId xmlns="" xmlns:a16="http://schemas.microsoft.com/office/drawing/2014/main" id="{3D89FE52-D00A-8B33-4525-B09F94BCBC4D}"/>
              </a:ext>
            </a:extLst>
          </p:cNvPr>
          <p:cNvSpPr txBox="1"/>
          <p:nvPr/>
        </p:nvSpPr>
        <p:spPr>
          <a:xfrm>
            <a:off x="701743" y="3561658"/>
            <a:ext cx="11695819" cy="2308324"/>
          </a:xfrm>
          <a:prstGeom prst="rect">
            <a:avLst/>
          </a:prstGeom>
          <a:noFill/>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Applications: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They are used for military and space applications.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 medicinal devices such as neuro-stimulators, drug delivery system, lithium batteries are widely used.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They are also used in electric circuit boards for supplying fixed voltage for memory protection and standby functions.</a:t>
            </a:r>
          </a:p>
        </p:txBody>
      </p:sp>
      <p:pic>
        <p:nvPicPr>
          <p:cNvPr id="8" name="Picture 7">
            <a:extLst>
              <a:ext uri="{FF2B5EF4-FFF2-40B4-BE49-F238E27FC236}">
                <a16:creationId xmlns="" xmlns:a16="http://schemas.microsoft.com/office/drawing/2014/main" id="{3BD6F8F5-5C88-66CC-0124-332DD2C1493C}"/>
              </a:ext>
            </a:extLst>
          </p:cNvPr>
          <p:cNvPicPr>
            <a:picLocks noChangeAspect="1"/>
          </p:cNvPicPr>
          <p:nvPr/>
        </p:nvPicPr>
        <p:blipFill>
          <a:blip r:embed="rId2"/>
          <a:stretch>
            <a:fillRect/>
          </a:stretch>
        </p:blipFill>
        <p:spPr>
          <a:xfrm>
            <a:off x="7677599" y="267207"/>
            <a:ext cx="4762500" cy="3714095"/>
          </a:xfrm>
          <a:prstGeom prst="rect">
            <a:avLst/>
          </a:prstGeom>
        </p:spPr>
      </p:pic>
    </p:spTree>
    <p:extLst>
      <p:ext uri="{BB962C8B-B14F-4D97-AF65-F5344CB8AC3E}">
        <p14:creationId xmlns:p14="http://schemas.microsoft.com/office/powerpoint/2010/main" val="981804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1EB1A3A-1FA3-6C37-DC25-89D133CE5AB1}"/>
              </a:ext>
            </a:extLst>
          </p:cNvPr>
          <p:cNvSpPr txBox="1"/>
          <p:nvPr/>
        </p:nvSpPr>
        <p:spPr>
          <a:xfrm>
            <a:off x="754913" y="658964"/>
            <a:ext cx="11674547" cy="5565947"/>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Anode : Li</a:t>
            </a:r>
          </a:p>
          <a:p>
            <a:pPr eaLnBrk="1" hangingPunct="1">
              <a:lnSpc>
                <a:spcPct val="150000"/>
              </a:lnSpc>
              <a:buFont typeface="Wingdings" panose="05000000000000000000" pitchFamily="2" charset="2"/>
              <a:buNone/>
            </a:pP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Cathode : poly -2- vinyl pyridine(P2VP)</a:t>
            </a:r>
            <a:endParaRPr lang="en-US" altLang="en-US" sz="2400" b="1" baseline="-250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buFont typeface="Wingdings" panose="05000000000000000000" pitchFamily="2" charset="2"/>
              <a:buNone/>
            </a:pP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Electrolyte : solid </a:t>
            </a:r>
            <a:r>
              <a:rPr lang="en-US" altLang="en-US" sz="2400" b="1" dirty="0" err="1">
                <a:latin typeface="Times New Roman" panose="02020603050405020304" pitchFamily="18" charset="0"/>
                <a:ea typeface="宋体" panose="02010600030101010101" pitchFamily="2" charset="-122"/>
                <a:cs typeface="Times New Roman" panose="02020603050405020304" pitchFamily="18" charset="0"/>
              </a:rPr>
              <a:t>LiI</a:t>
            </a:r>
            <a:endParaRPr lang="en-US"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buFont typeface="Wingdings" panose="05000000000000000000" pitchFamily="2" charset="2"/>
              <a:buNone/>
            </a:pPr>
            <a:r>
              <a:rPr lang="en-US"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Anode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2Li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2Li</a:t>
            </a:r>
            <a:r>
              <a:rPr lang="en-US" altLang="en-US" sz="2400" b="1" baseline="300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+ 2e</a:t>
            </a:r>
            <a:r>
              <a:rPr lang="en-US" altLang="en-US" sz="2400" b="1" baseline="300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lang="en-US"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buFont typeface="Wingdings" panose="05000000000000000000" pitchFamily="2" charset="2"/>
              <a:buNone/>
            </a:pPr>
            <a:r>
              <a:rPr lang="en-US"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Cathode</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Li + 2e</a:t>
            </a:r>
            <a:r>
              <a:rPr lang="en-US" altLang="en-US" sz="2400" b="1" baseline="300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 P2VP</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.n I</a:t>
            </a:r>
            <a:r>
              <a:rPr lang="en-US" altLang="en-US" sz="2400" b="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P2VP</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.(n-1) I</a:t>
            </a:r>
            <a:r>
              <a:rPr lang="en-US" altLang="en-US" sz="2400" b="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+ 2LiI</a:t>
            </a:r>
          </a:p>
          <a:p>
            <a:pPr eaLnBrk="1" hangingPunct="1">
              <a:lnSpc>
                <a:spcPct val="150000"/>
              </a:lnSpc>
              <a:buFont typeface="Wingdings" panose="05000000000000000000" pitchFamily="2" charset="2"/>
              <a:buNone/>
            </a:pPr>
            <a:r>
              <a:rPr lang="en-US"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Total rxn</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Li + P2VP</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.n I</a:t>
            </a:r>
            <a:r>
              <a:rPr lang="en-US" altLang="en-US" sz="2400" b="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P2VP</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.(n-1) I</a:t>
            </a:r>
            <a:r>
              <a:rPr lang="en-US" altLang="en-US" sz="2400" b="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+ 2LiI</a:t>
            </a:r>
          </a:p>
          <a:p>
            <a:pPr marL="342900" indent="-342900" algn="just" eaLnBrk="1" hangingPunct="1">
              <a:lnSpc>
                <a:spcPct val="150000"/>
              </a:lnSpc>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These cells offer higher discharge rates due to the reactions occur at the cathode surface.</a:t>
            </a:r>
          </a:p>
          <a:p>
            <a:pPr marL="342900" indent="-342900" algn="just" eaLnBrk="1" hangingPunct="1">
              <a:lnSpc>
                <a:spcPct val="150000"/>
              </a:lnSpc>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The direct contact between the liquid cathode and the Li forms a film over the Li, called Solid Electrolyte Interface.</a:t>
            </a:r>
          </a:p>
          <a:p>
            <a:pPr marL="342900" indent="-342900" algn="just" eaLnBrk="1" hangingPunct="1">
              <a:lnSpc>
                <a:spcPct val="150000"/>
              </a:lnSpc>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This prevents further chemical reaction when not in use, thus preserving the self life.</a:t>
            </a:r>
            <a:endParaRPr lang="en-US"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TextBox 4">
            <a:extLst>
              <a:ext uri="{FF2B5EF4-FFF2-40B4-BE49-F238E27FC236}">
                <a16:creationId xmlns="" xmlns:a16="http://schemas.microsoft.com/office/drawing/2014/main" id="{6C4C76B7-1BB8-836F-FFF9-24D9A1BB5EA1}"/>
              </a:ext>
            </a:extLst>
          </p:cNvPr>
          <p:cNvSpPr txBox="1"/>
          <p:nvPr/>
        </p:nvSpPr>
        <p:spPr>
          <a:xfrm>
            <a:off x="329609" y="97090"/>
            <a:ext cx="9271591" cy="523220"/>
          </a:xfrm>
          <a:prstGeom prst="rect">
            <a:avLst/>
          </a:prstGeom>
          <a:noFill/>
        </p:spPr>
        <p:txBody>
          <a:bodyPr wrap="square">
            <a:spAutoFit/>
          </a:bodyPr>
          <a:lstStyle/>
          <a:p>
            <a:pPr marL="514350" indent="-514350" eaLnBrk="1" hangingPunct="1">
              <a:buFont typeface="+mj-lt"/>
              <a:buAutoNum type="arabicPeriod" startAt="3"/>
            </a:pPr>
            <a:r>
              <a:rPr lang="en-US" altLang="en-US" sz="28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Lithium cells with solid electrolyte cells:</a:t>
            </a:r>
          </a:p>
        </p:txBody>
      </p:sp>
      <p:pic>
        <p:nvPicPr>
          <p:cNvPr id="6" name="Picture 5">
            <a:extLst>
              <a:ext uri="{FF2B5EF4-FFF2-40B4-BE49-F238E27FC236}">
                <a16:creationId xmlns="" xmlns:a16="http://schemas.microsoft.com/office/drawing/2014/main" id="{D6DE4C0E-3C83-3111-6834-0099B8DD82FC}"/>
              </a:ext>
            </a:extLst>
          </p:cNvPr>
          <p:cNvPicPr>
            <a:picLocks noChangeAspect="1"/>
          </p:cNvPicPr>
          <p:nvPr/>
        </p:nvPicPr>
        <p:blipFill>
          <a:blip r:embed="rId2"/>
          <a:stretch>
            <a:fillRect/>
          </a:stretch>
        </p:blipFill>
        <p:spPr>
          <a:xfrm>
            <a:off x="8122413" y="358700"/>
            <a:ext cx="4307047" cy="3226128"/>
          </a:xfrm>
          <a:prstGeom prst="rect">
            <a:avLst/>
          </a:prstGeom>
        </p:spPr>
      </p:pic>
    </p:spTree>
    <p:extLst>
      <p:ext uri="{BB962C8B-B14F-4D97-AF65-F5344CB8AC3E}">
        <p14:creationId xmlns:p14="http://schemas.microsoft.com/office/powerpoint/2010/main" val="3662303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0BEA15D-2D9C-B495-89AA-F880DFAA9CE2}"/>
              </a:ext>
            </a:extLst>
          </p:cNvPr>
          <p:cNvSpPr txBox="1"/>
          <p:nvPr/>
        </p:nvSpPr>
        <p:spPr>
          <a:xfrm>
            <a:off x="3710759" y="224678"/>
            <a:ext cx="5433237" cy="523220"/>
          </a:xfrm>
          <a:prstGeom prst="rect">
            <a:avLst/>
          </a:prstGeom>
          <a:noFill/>
        </p:spPr>
        <p:txBody>
          <a:bodyPr wrap="square">
            <a:spAutoFit/>
          </a:bodyPr>
          <a:lstStyle/>
          <a:p>
            <a:pPr marL="342900" indent="-342900" algn="ctr">
              <a:buFont typeface="+mj-lt"/>
              <a:buAutoNum type="arabicPeriod" startAt="2"/>
            </a:pPr>
            <a:r>
              <a:rPr lang="en-US" sz="2800" b="1" dirty="0">
                <a:solidFill>
                  <a:srgbClr val="FF0000"/>
                </a:solidFill>
                <a:latin typeface="Times New Roman" panose="02020603050405020304" pitchFamily="18" charset="0"/>
                <a:cs typeface="Times New Roman" panose="02020603050405020304" pitchFamily="18" charset="0"/>
              </a:rPr>
              <a:t>Secondary cells (Accumulators)</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4EF26A19-1BF1-668E-5960-D980840E09F8}"/>
              </a:ext>
            </a:extLst>
          </p:cNvPr>
          <p:cNvSpPr txBox="1"/>
          <p:nvPr/>
        </p:nvSpPr>
        <p:spPr>
          <a:xfrm>
            <a:off x="489097" y="802365"/>
            <a:ext cx="11908465" cy="5565947"/>
          </a:xfrm>
          <a:prstGeom prst="rect">
            <a:avLst/>
          </a:prstGeom>
          <a:noFill/>
        </p:spPr>
        <p:txBody>
          <a:bodyPr wrap="square">
            <a:spAutoFit/>
          </a:bodyPr>
          <a:lstStyle/>
          <a:p>
            <a:pPr marL="434975" indent="-342900" algn="just" eaLnBrk="1" hangingPunct="1">
              <a:lnSpc>
                <a:spcPct val="150000"/>
              </a:lnSpc>
              <a:buClr>
                <a:srgbClr val="7030A0"/>
              </a:buClr>
              <a:buFont typeface="Wingdings" panose="05000000000000000000" pitchFamily="2" charset="2"/>
              <a:buChar char="v"/>
            </a:pPr>
            <a:r>
              <a:rPr lang="en-IN" altLang="en-US" sz="2400" dirty="0">
                <a:latin typeface="Times New Roman" panose="02020603050405020304" pitchFamily="18" charset="0"/>
                <a:ea typeface="宋体" panose="02010600030101010101" pitchFamily="2" charset="-122"/>
                <a:cs typeface="Times New Roman" panose="02020603050405020304" pitchFamily="18" charset="0"/>
              </a:rPr>
              <a:t>The batteries which reversibly transform chemical energy into electrical energy are           called secondary batteries.</a:t>
            </a:r>
          </a:p>
          <a:p>
            <a:pPr marL="434975" indent="-342900" algn="just" eaLnBrk="1" hangingPunct="1">
              <a:lnSpc>
                <a:spcPct val="150000"/>
              </a:lnSpc>
              <a:buClr>
                <a:srgbClr val="7030A0"/>
              </a:buClr>
              <a:buFont typeface="Wingdings" panose="05000000000000000000" pitchFamily="2" charset="2"/>
              <a:buChar char="v"/>
            </a:pPr>
            <a:r>
              <a:rPr lang="en-IN" altLang="en-US" sz="2400" dirty="0">
                <a:latin typeface="Times New Roman" panose="02020603050405020304" pitchFamily="18" charset="0"/>
                <a:ea typeface="宋体" panose="02010600030101010101" pitchFamily="2" charset="-122"/>
                <a:cs typeface="Times New Roman" panose="02020603050405020304" pitchFamily="18" charset="0"/>
              </a:rPr>
              <a:t>C</a:t>
            </a: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hemical reactions are reversible and the battery acts like </a:t>
            </a:r>
            <a:r>
              <a:rPr lang="en-IN" altLang="en-US" sz="2400" dirty="0">
                <a:latin typeface="Times New Roman" panose="02020603050405020304" pitchFamily="18" charset="0"/>
                <a:ea typeface="宋体" panose="02010600030101010101" pitchFamily="2" charset="-122"/>
                <a:cs typeface="Times New Roman" panose="02020603050405020304" pitchFamily="18" charset="0"/>
              </a:rPr>
              <a:t>electrochemical cell as well as electrolytic cell.</a:t>
            </a:r>
          </a:p>
          <a:p>
            <a:pPr marL="434975" indent="-342900" algn="just" eaLnBrk="1" hangingPunct="1">
              <a:lnSpc>
                <a:spcPct val="150000"/>
              </a:lnSpc>
              <a:buClr>
                <a:srgbClr val="7030A0"/>
              </a:buClr>
              <a:buFont typeface="Wingdings" panose="05000000000000000000" pitchFamily="2" charset="2"/>
              <a:buChar char="v"/>
            </a:pPr>
            <a:r>
              <a:rPr lang="en-IN" altLang="en-US" sz="2400" dirty="0">
                <a:latin typeface="Times New Roman" panose="02020603050405020304" pitchFamily="18" charset="0"/>
                <a:ea typeface="宋体" panose="02010600030101010101" pitchFamily="2" charset="-122"/>
                <a:cs typeface="Times New Roman" panose="02020603050405020304" pitchFamily="18" charset="0"/>
              </a:rPr>
              <a:t>In a secondary battery during charging and discharging r</a:t>
            </a: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reversal of electrodes takes place.</a:t>
            </a:r>
          </a:p>
          <a:p>
            <a:pPr marL="434975" indent="-342900" algn="just" eaLnBrk="1" hangingPunct="1">
              <a:lnSpc>
                <a:spcPct val="150000"/>
              </a:lnSpc>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sym typeface="Arial" charset="0"/>
              </a:rPr>
              <a:t>The battery accumulate electrical energy in the form of chemical energy in the reactants, when reaction is reversed liberates electrical energy. So these are called accumulators or storage batteries.</a:t>
            </a:r>
          </a:p>
          <a:p>
            <a:pPr marL="434975" indent="-342900" algn="just" eaLnBrk="1" hangingPunct="1">
              <a:lnSpc>
                <a:spcPct val="150000"/>
              </a:lnSpc>
              <a:buClr>
                <a:srgbClr val="7030A0"/>
              </a:buCl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sym typeface="Arial" charset="0"/>
              </a:rPr>
              <a:t>Devices to supply the appropriate current to batteries are called </a:t>
            </a:r>
            <a:r>
              <a:rPr lang="en-IN" sz="2400" b="1" dirty="0">
                <a:solidFill>
                  <a:srgbClr val="0070C0"/>
                </a:solidFill>
                <a:latin typeface="Times New Roman" panose="02020603050405020304" pitchFamily="18" charset="0"/>
                <a:cs typeface="Times New Roman" panose="02020603050405020304" pitchFamily="18" charset="0"/>
                <a:sym typeface="Arial" charset="0"/>
              </a:rPr>
              <a:t>chargers</a:t>
            </a:r>
            <a:r>
              <a:rPr lang="en-IN" sz="2400" dirty="0">
                <a:latin typeface="Times New Roman" panose="02020603050405020304" pitchFamily="18" charset="0"/>
                <a:cs typeface="Times New Roman" panose="02020603050405020304" pitchFamily="18" charset="0"/>
                <a:sym typeface="Arial" charset="0"/>
              </a:rPr>
              <a:t>.</a:t>
            </a:r>
          </a:p>
          <a:p>
            <a:pPr marL="92075" algn="just" eaLnBrk="1" hangingPunct="1">
              <a:lnSpc>
                <a:spcPct val="150000"/>
              </a:lnSpc>
              <a:buClr>
                <a:srgbClr val="7030A0"/>
              </a:buClr>
            </a:pPr>
            <a:r>
              <a:rPr lang="en-US" sz="2400" b="1" dirty="0">
                <a:latin typeface="Times New Roman" panose="02020603050405020304" pitchFamily="18" charset="0"/>
                <a:cs typeface="Times New Roman" panose="02020603050405020304" pitchFamily="18" charset="0"/>
                <a:sym typeface="Arial" charset="0"/>
              </a:rPr>
              <a:t>	Ex:</a:t>
            </a:r>
            <a:r>
              <a:rPr lang="en-US" sz="2400" b="1" dirty="0">
                <a:solidFill>
                  <a:srgbClr val="002060"/>
                </a:solidFill>
                <a:latin typeface="Times New Roman" panose="02020603050405020304" pitchFamily="18" charset="0"/>
                <a:cs typeface="Times New Roman" panose="02020603050405020304" pitchFamily="18" charset="0"/>
                <a:sym typeface="Arial" charset="0"/>
              </a:rPr>
              <a:t> </a:t>
            </a:r>
            <a:r>
              <a:rPr lang="en-US" sz="2400" dirty="0">
                <a:solidFill>
                  <a:srgbClr val="002060"/>
                </a:solidFill>
                <a:latin typeface="Times New Roman" panose="02020603050405020304" pitchFamily="18" charset="0"/>
                <a:cs typeface="Times New Roman" panose="02020603050405020304" pitchFamily="18" charset="0"/>
                <a:sym typeface="Arial" charset="0"/>
              </a:rPr>
              <a:t>Lead-acid battery, Lithium ion battery.</a:t>
            </a:r>
            <a:endParaRPr lang="en-US"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68004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4C70A4A-41B1-BAC8-F4F3-993FEFA4071E}"/>
              </a:ext>
            </a:extLst>
          </p:cNvPr>
          <p:cNvSpPr txBox="1"/>
          <p:nvPr/>
        </p:nvSpPr>
        <p:spPr>
          <a:xfrm>
            <a:off x="393405" y="814367"/>
            <a:ext cx="12110483" cy="5028171"/>
          </a:xfrm>
          <a:prstGeom prst="rect">
            <a:avLst/>
          </a:prstGeom>
          <a:noFill/>
        </p:spPr>
        <p:txBody>
          <a:bodyPr wrap="square">
            <a:spAutoFit/>
          </a:bodyPr>
          <a:lstStyle/>
          <a:p>
            <a:pPr marL="342900"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Lead-Acid battery is also called as lead-Acid storage cell and is one that can operate both as voltaic cell and as an electrical cell.</a:t>
            </a:r>
          </a:p>
          <a:p>
            <a:pPr marL="342900" indent="-342900" algn="just">
              <a:lnSpc>
                <a:spcPct val="107000"/>
              </a:lnSpc>
              <a:spcAft>
                <a:spcPts val="800"/>
              </a:spcAft>
              <a:buClr>
                <a:srgbClr val="7030A0"/>
              </a:buClr>
              <a:buFont typeface="Wingdings" panose="05000000000000000000" pitchFamily="2" charset="2"/>
              <a:buChar char="v"/>
            </a:pPr>
            <a:r>
              <a:rPr lang="en-US" sz="2400" kern="100" dirty="0">
                <a:solidFill>
                  <a:srgbClr val="444444"/>
                </a:solidFill>
                <a:latin typeface="Times New Roman" panose="02020603050405020304" pitchFamily="18" charset="0"/>
                <a:ea typeface="Calibri" panose="020F0502020204030204" pitchFamily="34" charset="0"/>
                <a:cs typeface="Times New Roman" panose="02020603050405020304" pitchFamily="18" charset="0"/>
              </a:rPr>
              <a:t>This </a:t>
            </a:r>
            <a:r>
              <a:rPr lang="en-US" sz="2400" kern="100" dirty="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battery </a:t>
            </a:r>
            <a:r>
              <a:rPr lang="en-US" sz="2400" dirty="0"/>
              <a:t>is a combination of Six cells in series to form a battery of 12 volts (2 Volts each)</a:t>
            </a:r>
          </a:p>
          <a:p>
            <a:pPr marL="342900" indent="-342900" algn="just">
              <a:lnSpc>
                <a:spcPct val="107000"/>
              </a:lnSpc>
              <a:spcAft>
                <a:spcPts val="800"/>
              </a:spcAft>
              <a:buClr>
                <a:srgbClr val="7030A0"/>
              </a:buCl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sym typeface="Arial" charset="0"/>
              </a:rPr>
              <a:t>The three primary functional components of a lead acid battery are the anode, cathode and electrolyte.</a:t>
            </a:r>
          </a:p>
          <a:p>
            <a:pPr marL="342900"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consists of spongy lead anode and lead dioxide cathode . </a:t>
            </a:r>
          </a:p>
          <a:p>
            <a:pPr marL="342900"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Six lead plates (-ve) are connected in parallel and six lead dioxide plates (+ve) are also connected in parallel. </a:t>
            </a:r>
          </a:p>
          <a:p>
            <a:pPr marL="342900"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Lead plates fit in between lead dioxide plates. The plates are separated by adjacent ones by insulators.</a:t>
            </a:r>
          </a:p>
          <a:p>
            <a:pPr marL="342900"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entire setup is immersed in about 20% dil.H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 xmlns:a16="http://schemas.microsoft.com/office/drawing/2014/main" id="{1B65D2C8-5CE0-CD7E-4DB1-1C76C56A863F}"/>
              </a:ext>
            </a:extLst>
          </p:cNvPr>
          <p:cNvSpPr txBox="1"/>
          <p:nvPr/>
        </p:nvSpPr>
        <p:spPr>
          <a:xfrm>
            <a:off x="4720859" y="224676"/>
            <a:ext cx="3285460" cy="523220"/>
          </a:xfrm>
          <a:prstGeom prst="rect">
            <a:avLst/>
          </a:prstGeom>
          <a:noFill/>
        </p:spPr>
        <p:txBody>
          <a:bodyPr wrap="square">
            <a:spAutoFit/>
          </a:bodyPr>
          <a:lstStyle/>
          <a:p>
            <a:pPr algn="ct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Lead – Acid Battery </a:t>
            </a:r>
            <a:endParaRPr 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40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4CA9005-CF30-08D0-E480-9AF377B56F37}"/>
              </a:ext>
            </a:extLst>
          </p:cNvPr>
          <p:cNvSpPr txBox="1"/>
          <p:nvPr/>
        </p:nvSpPr>
        <p:spPr>
          <a:xfrm>
            <a:off x="404036" y="374969"/>
            <a:ext cx="10877107" cy="4663393"/>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Discharging: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When cell is operating as Galvanic cell then it is said to be discharging.</a:t>
            </a:r>
          </a:p>
          <a:p>
            <a:pPr marL="0" marR="0" algn="just">
              <a:lnSpc>
                <a:spcPct val="107000"/>
              </a:lnSpc>
              <a:spcBef>
                <a:spcPts val="0"/>
              </a:spcBef>
              <a:spcAft>
                <a:spcPts val="800"/>
              </a:spcAft>
            </a:pP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Anode: [Lead (-ve)]</a:t>
            </a:r>
          </a:p>
          <a:p>
            <a:pPr algn="just">
              <a:defRPr/>
            </a:pPr>
            <a:r>
              <a:rPr lang="en-US" sz="2400" b="1" dirty="0">
                <a:latin typeface="Times New Roman" panose="02020603050405020304" pitchFamily="18" charset="0"/>
                <a:cs typeface="Times New Roman" panose="02020603050405020304" pitchFamily="18" charset="0"/>
                <a:sym typeface="Arial" charset="0"/>
              </a:rPr>
              <a:t>Pb</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Pb</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 +  2e</a:t>
            </a:r>
            <a:r>
              <a:rPr lang="en-US" sz="2400" b="1" baseline="30000" dirty="0">
                <a:latin typeface="Times New Roman" panose="02020603050405020304" pitchFamily="18" charset="0"/>
                <a:cs typeface="Times New Roman" panose="02020603050405020304" pitchFamily="18" charset="0"/>
                <a:sym typeface="Arial" charset="0"/>
              </a:rPr>
              <a:t>-</a:t>
            </a:r>
          </a:p>
          <a:p>
            <a:pPr algn="just">
              <a:defRPr/>
            </a:pPr>
            <a:r>
              <a:rPr lang="en-US" sz="2400" b="1" dirty="0">
                <a:latin typeface="Times New Roman" panose="02020603050405020304" pitchFamily="18" charset="0"/>
                <a:cs typeface="Times New Roman" panose="02020603050405020304" pitchFamily="18" charset="0"/>
                <a:sym typeface="Arial" charset="0"/>
              </a:rPr>
              <a:t>Pb</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   +  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 </a:t>
            </a:r>
            <a:r>
              <a:rPr lang="en-US" sz="2400" b="1" dirty="0">
                <a:latin typeface="Times New Roman" panose="02020603050405020304" pitchFamily="18" charset="0"/>
                <a:cs typeface="Times New Roman" panose="02020603050405020304" pitchFamily="18" charset="0"/>
                <a:sym typeface="Arial" charset="0"/>
              </a:rPr>
              <a:t>→</a:t>
            </a:r>
            <a:r>
              <a:rPr lang="en-US" sz="2400" b="1" baseline="30000" dirty="0">
                <a:latin typeface="Times New Roman" panose="02020603050405020304" pitchFamily="18" charset="0"/>
                <a:cs typeface="Times New Roman" panose="02020603050405020304" pitchFamily="18" charset="0"/>
                <a:sym typeface="Arial" charset="0"/>
              </a:rPr>
              <a:t>   </a:t>
            </a:r>
            <a:r>
              <a:rPr lang="en-US" sz="2400" b="1" dirty="0">
                <a:latin typeface="Times New Roman" panose="02020603050405020304" pitchFamily="18" charset="0"/>
                <a:cs typeface="Times New Roman" panose="02020603050405020304" pitchFamily="18" charset="0"/>
                <a:sym typeface="Arial" charset="0"/>
              </a:rPr>
              <a:t> PbSO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a:t>
            </a:r>
          </a:p>
          <a:p>
            <a:pPr algn="just">
              <a:defRPr/>
            </a:pPr>
            <a:endParaRPr lang="en-US" sz="2400" b="1" baseline="30000" dirty="0">
              <a:solidFill>
                <a:srgbClr val="0000CC"/>
              </a:solidFill>
              <a:latin typeface="Times New Roman" panose="02020603050405020304" pitchFamily="18" charset="0"/>
              <a:cs typeface="Times New Roman" panose="02020603050405020304" pitchFamily="18" charset="0"/>
              <a:sym typeface="Arial" charset="0"/>
            </a:endParaRPr>
          </a:p>
          <a:p>
            <a:pPr marL="0" marR="0">
              <a:lnSpc>
                <a:spcPct val="107000"/>
              </a:lnSpc>
              <a:spcBef>
                <a:spcPts val="0"/>
              </a:spcBef>
              <a:spcAft>
                <a:spcPts val="800"/>
              </a:spcAft>
            </a:pP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Cathode: (PbO</a:t>
            </a:r>
            <a:r>
              <a:rPr lang="en-US" sz="2400" b="1" kern="100" baseline="-250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(+ve)] </a:t>
            </a:r>
          </a:p>
          <a:p>
            <a:pPr algn="just">
              <a:defRPr/>
            </a:pPr>
            <a:r>
              <a:rPr lang="en-US" sz="2400" b="1" dirty="0">
                <a:latin typeface="Times New Roman" panose="02020603050405020304" pitchFamily="18" charset="0"/>
                <a:cs typeface="Times New Roman" panose="02020603050405020304" pitchFamily="18" charset="0"/>
                <a:sym typeface="Arial" charset="0"/>
              </a:rPr>
              <a:t>PbO</a:t>
            </a:r>
            <a:r>
              <a:rPr lang="en-US" sz="2400" b="1" baseline="-25000" dirty="0">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+ 2H</a:t>
            </a:r>
            <a:r>
              <a:rPr lang="en-US" sz="2400" b="1" baseline="30000" dirty="0">
                <a:latin typeface="Times New Roman" panose="02020603050405020304" pitchFamily="18" charset="0"/>
                <a:cs typeface="Times New Roman" panose="02020603050405020304" pitchFamily="18" charset="0"/>
                <a:sym typeface="Arial" charset="0"/>
              </a:rPr>
              <a:t>+ </a:t>
            </a:r>
            <a:r>
              <a:rPr lang="en-US" sz="2400" dirty="0">
                <a:latin typeface="Times New Roman" panose="02020603050405020304" pitchFamily="18" charset="0"/>
                <a:cs typeface="Times New Roman" panose="02020603050405020304" pitchFamily="18" charset="0"/>
                <a:sym typeface="Arial" charset="0"/>
              </a:rPr>
              <a:t>(aq) </a:t>
            </a:r>
            <a:r>
              <a:rPr lang="en-US" sz="2400" b="1" dirty="0">
                <a:latin typeface="Times New Roman" panose="02020603050405020304" pitchFamily="18" charset="0"/>
                <a:cs typeface="Times New Roman" panose="02020603050405020304" pitchFamily="18" charset="0"/>
                <a:sym typeface="Arial" charset="0"/>
              </a:rPr>
              <a:t>+ 2e</a:t>
            </a:r>
            <a:r>
              <a:rPr lang="en-US" sz="2400" b="1" baseline="30000" dirty="0">
                <a:latin typeface="Times New Roman" panose="02020603050405020304" pitchFamily="18" charset="0"/>
                <a:cs typeface="Times New Roman" panose="02020603050405020304" pitchFamily="18" charset="0"/>
                <a:sym typeface="Arial" charset="0"/>
              </a:rPr>
              <a:t>-</a:t>
            </a:r>
            <a:r>
              <a:rPr lang="en-US" sz="2400" b="1" dirty="0">
                <a:latin typeface="Times New Roman" panose="02020603050405020304" pitchFamily="18" charset="0"/>
                <a:cs typeface="Times New Roman" panose="02020603050405020304" pitchFamily="18" charset="0"/>
                <a:sym typeface="Arial" charset="0"/>
              </a:rPr>
              <a:t> → Pb</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  + 2H</a:t>
            </a:r>
            <a:r>
              <a:rPr lang="en-US" sz="2400" b="1" baseline="-25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O</a:t>
            </a:r>
            <a:r>
              <a:rPr lang="en-US" sz="2400" dirty="0">
                <a:latin typeface="Times New Roman" panose="02020603050405020304" pitchFamily="18" charset="0"/>
                <a:cs typeface="Times New Roman" panose="02020603050405020304" pitchFamily="18" charset="0"/>
                <a:sym typeface="Arial" charset="0"/>
              </a:rPr>
              <a:t>(l) </a:t>
            </a:r>
            <a:endParaRPr lang="en-US" sz="2400" b="1" dirty="0">
              <a:latin typeface="Times New Roman" panose="02020603050405020304" pitchFamily="18" charset="0"/>
              <a:cs typeface="Times New Roman" panose="02020603050405020304" pitchFamily="18" charset="0"/>
              <a:sym typeface="Arial" charset="0"/>
            </a:endParaRPr>
          </a:p>
          <a:p>
            <a:pPr algn="just">
              <a:defRPr/>
            </a:pPr>
            <a:r>
              <a:rPr lang="en-US" sz="2400" b="1" dirty="0">
                <a:latin typeface="Times New Roman" panose="02020603050405020304" pitchFamily="18" charset="0"/>
                <a:cs typeface="Times New Roman" panose="02020603050405020304" pitchFamily="18" charset="0"/>
                <a:sym typeface="Arial" charset="0"/>
              </a:rPr>
              <a:t>Pb</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   +      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 </a:t>
            </a:r>
            <a:r>
              <a:rPr lang="en-US" sz="2400" b="1" dirty="0">
                <a:latin typeface="Times New Roman" panose="02020603050405020304" pitchFamily="18" charset="0"/>
                <a:cs typeface="Times New Roman" panose="02020603050405020304" pitchFamily="18" charset="0"/>
                <a:sym typeface="Arial" charset="0"/>
              </a:rPr>
              <a:t>→</a:t>
            </a:r>
            <a:r>
              <a:rPr lang="en-US" sz="2400" b="1" baseline="30000" dirty="0">
                <a:latin typeface="Times New Roman" panose="02020603050405020304" pitchFamily="18" charset="0"/>
                <a:cs typeface="Times New Roman" panose="02020603050405020304" pitchFamily="18" charset="0"/>
                <a:sym typeface="Arial" charset="0"/>
              </a:rPr>
              <a:t>   </a:t>
            </a:r>
            <a:r>
              <a:rPr lang="en-US" sz="2400" b="1" dirty="0">
                <a:latin typeface="Times New Roman" panose="02020603050405020304" pitchFamily="18" charset="0"/>
                <a:cs typeface="Times New Roman" panose="02020603050405020304" pitchFamily="18" charset="0"/>
                <a:sym typeface="Arial" charset="0"/>
              </a:rPr>
              <a:t> PbSO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a:t>
            </a:r>
          </a:p>
          <a:p>
            <a:pPr algn="just">
              <a:defRPr/>
            </a:pPr>
            <a:endParaRPr lang="en-US" sz="2400" b="1" baseline="30000" dirty="0">
              <a:latin typeface="Times New Roman" panose="02020603050405020304" pitchFamily="18" charset="0"/>
              <a:cs typeface="Times New Roman" panose="02020603050405020304" pitchFamily="18" charset="0"/>
              <a:sym typeface="Arial" charset="0"/>
            </a:endParaRPr>
          </a:p>
          <a:p>
            <a:pPr algn="just">
              <a:defRPr/>
            </a:pPr>
            <a:r>
              <a:rPr lang="en-US" sz="2400" b="1" dirty="0">
                <a:solidFill>
                  <a:srgbClr val="0000CC"/>
                </a:solidFill>
                <a:latin typeface="Times New Roman" panose="02020603050405020304" pitchFamily="18" charset="0"/>
                <a:cs typeface="Times New Roman" panose="02020603050405020304" pitchFamily="18" charset="0"/>
                <a:sym typeface="Arial" charset="0"/>
              </a:rPr>
              <a:t>The total reaction can be written:</a:t>
            </a:r>
          </a:p>
          <a:p>
            <a:pPr algn="just">
              <a:defRPr/>
            </a:pPr>
            <a:endParaRPr lang="en-US" sz="2400" b="1" dirty="0">
              <a:solidFill>
                <a:srgbClr val="C00000"/>
              </a:solidFill>
              <a:latin typeface="Times New Roman" panose="02020603050405020304" pitchFamily="18" charset="0"/>
              <a:cs typeface="Times New Roman" panose="02020603050405020304" pitchFamily="18" charset="0"/>
              <a:sym typeface="Arial" charset="0"/>
            </a:endParaRPr>
          </a:p>
          <a:p>
            <a:pPr algn="just">
              <a:defRPr/>
            </a:pPr>
            <a:r>
              <a:rPr lang="en-US" sz="2400" b="1" dirty="0">
                <a:latin typeface="Times New Roman" panose="02020603050405020304" pitchFamily="18" charset="0"/>
                <a:cs typeface="Times New Roman" panose="02020603050405020304" pitchFamily="18" charset="0"/>
                <a:sym typeface="Arial" charset="0"/>
              </a:rPr>
              <a:t>Pb</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+PbO</a:t>
            </a:r>
            <a:r>
              <a:rPr lang="en-US" sz="2400" b="1" baseline="-25000" dirty="0">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+ 4H</a:t>
            </a:r>
            <a:r>
              <a:rPr lang="en-US" sz="2400" b="1" baseline="30000" dirty="0">
                <a:latin typeface="Times New Roman" panose="02020603050405020304" pitchFamily="18" charset="0"/>
                <a:cs typeface="Times New Roman" panose="02020603050405020304" pitchFamily="18" charset="0"/>
                <a:sym typeface="Arial" charset="0"/>
              </a:rPr>
              <a:t>+ </a:t>
            </a:r>
            <a:r>
              <a:rPr lang="en-US" sz="2400" b="1" dirty="0">
                <a:latin typeface="Times New Roman" panose="02020603050405020304" pitchFamily="18" charset="0"/>
                <a:cs typeface="Times New Roman" panose="02020603050405020304" pitchFamily="18" charset="0"/>
                <a:sym typeface="Arial" charset="0"/>
              </a:rPr>
              <a:t>+SO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 →2PbSO</a:t>
            </a:r>
            <a:r>
              <a:rPr lang="en-US" sz="2400" dirty="0">
                <a:latin typeface="Times New Roman" panose="02020603050405020304" pitchFamily="18" charset="0"/>
                <a:cs typeface="Times New Roman" panose="02020603050405020304" pitchFamily="18" charset="0"/>
                <a:sym typeface="Arial" charset="0"/>
              </a:rPr>
              <a:t>4(s) </a:t>
            </a:r>
            <a:r>
              <a:rPr lang="en-US" sz="2400" b="1" dirty="0">
                <a:latin typeface="Times New Roman" panose="02020603050405020304" pitchFamily="18" charset="0"/>
                <a:cs typeface="Times New Roman" panose="02020603050405020304" pitchFamily="18" charset="0"/>
                <a:sym typeface="Arial" charset="0"/>
              </a:rPr>
              <a:t>+2H</a:t>
            </a:r>
            <a:r>
              <a:rPr lang="en-US" sz="2400" b="1" baseline="-25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O</a:t>
            </a:r>
            <a:r>
              <a:rPr lang="en-US" sz="2400" dirty="0">
                <a:latin typeface="Times New Roman" panose="02020603050405020304" pitchFamily="18" charset="0"/>
                <a:cs typeface="Times New Roman" panose="02020603050405020304" pitchFamily="18" charset="0"/>
                <a:sym typeface="Arial" charset="0"/>
              </a:rPr>
              <a:t>(l) </a:t>
            </a:r>
            <a:r>
              <a:rPr lang="en-US" sz="2400" b="1" dirty="0">
                <a:latin typeface="Times New Roman" panose="02020603050405020304" pitchFamily="18" charset="0"/>
                <a:cs typeface="Times New Roman" panose="02020603050405020304" pitchFamily="18" charset="0"/>
                <a:sym typeface="Arial" charset="0"/>
              </a:rPr>
              <a:t>+E</a:t>
            </a:r>
          </a:p>
        </p:txBody>
      </p:sp>
      <p:pic>
        <p:nvPicPr>
          <p:cNvPr id="7" name="Picture 6">
            <a:extLst>
              <a:ext uri="{FF2B5EF4-FFF2-40B4-BE49-F238E27FC236}">
                <a16:creationId xmlns="" xmlns:a16="http://schemas.microsoft.com/office/drawing/2014/main" id="{5543565D-EC26-EF61-210A-69453BF8F453}"/>
              </a:ext>
            </a:extLst>
          </p:cNvPr>
          <p:cNvPicPr>
            <a:picLocks noChangeAspect="1"/>
          </p:cNvPicPr>
          <p:nvPr/>
        </p:nvPicPr>
        <p:blipFill>
          <a:blip r:embed="rId2"/>
          <a:stretch>
            <a:fillRect/>
          </a:stretch>
        </p:blipFill>
        <p:spPr>
          <a:xfrm>
            <a:off x="7956009" y="1190847"/>
            <a:ext cx="4110754" cy="4821256"/>
          </a:xfrm>
          <a:prstGeom prst="rect">
            <a:avLst/>
          </a:prstGeom>
        </p:spPr>
      </p:pic>
    </p:spTree>
    <p:extLst>
      <p:ext uri="{BB962C8B-B14F-4D97-AF65-F5344CB8AC3E}">
        <p14:creationId xmlns:p14="http://schemas.microsoft.com/office/powerpoint/2010/main" val="413733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8290FF-756A-5385-FFFE-C1C7D80FC69D}"/>
              </a:ext>
            </a:extLst>
          </p:cNvPr>
          <p:cNvSpPr txBox="1"/>
          <p:nvPr/>
        </p:nvSpPr>
        <p:spPr>
          <a:xfrm>
            <a:off x="372139" y="255470"/>
            <a:ext cx="12227441" cy="5750613"/>
          </a:xfrm>
          <a:prstGeom prst="rect">
            <a:avLst/>
          </a:prstGeom>
          <a:noFill/>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Charging: </a:t>
            </a:r>
            <a:r>
              <a:rPr lang="en-US" sz="2400" dirty="0">
                <a:latin typeface="Times New Roman" panose="02020603050405020304" pitchFamily="18" charset="0"/>
                <a:cs typeface="Times New Roman" panose="02020603050405020304" pitchFamily="18" charset="0"/>
              </a:rPr>
              <a:t>When both anode and cathode are covered by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PbSO</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the cell ceases to function as voltaic cell. The cell is then recharged by passing external emf greater than the cell emf (2volts). Then reverse of the discharging reactions takes place and anode become cathode and cathode become anode.</a:t>
            </a:r>
          </a:p>
          <a:p>
            <a:pPr algn="just"/>
            <a:r>
              <a:rPr lang="en-US" sz="2400" b="1" dirty="0">
                <a:solidFill>
                  <a:srgbClr val="0000CC"/>
                </a:solidFill>
                <a:latin typeface="Times New Roman" panose="02020603050405020304" pitchFamily="18" charset="0"/>
                <a:cs typeface="Times New Roman" panose="02020603050405020304" pitchFamily="18" charset="0"/>
              </a:rPr>
              <a:t>Reaction at Cathode [Pb (-ve) ]:</a:t>
            </a:r>
          </a:p>
          <a:p>
            <a:pPr eaLnBrk="0" hangingPunct="0">
              <a:lnSpc>
                <a:spcPct val="150000"/>
              </a:lnSpc>
              <a:defRPr/>
            </a:pPr>
            <a:r>
              <a:rPr lang="en-US" sz="2400" b="1" dirty="0">
                <a:solidFill>
                  <a:srgbClr val="C00000"/>
                </a:solidFill>
                <a:latin typeface="Times New Roman" panose="02020603050405020304" pitchFamily="18" charset="0"/>
                <a:cs typeface="Times New Roman" panose="02020603050405020304" pitchFamily="18" charset="0"/>
                <a:sym typeface="Arial" charset="0"/>
              </a:rPr>
              <a:t>Cathode: </a:t>
            </a:r>
            <a:r>
              <a:rPr lang="en-US" sz="2400" b="1" dirty="0">
                <a:latin typeface="Times New Roman" panose="02020603050405020304" pitchFamily="18" charset="0"/>
                <a:cs typeface="Times New Roman" panose="02020603050405020304" pitchFamily="18" charset="0"/>
                <a:sym typeface="Arial" charset="0"/>
              </a:rPr>
              <a:t>PbSO</a:t>
            </a:r>
            <a:r>
              <a:rPr lang="en-US" sz="2400" b="1" baseline="-300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+2e</a:t>
            </a:r>
            <a:r>
              <a:rPr lang="en-US" sz="2400" b="1" baseline="30000" dirty="0">
                <a:latin typeface="Times New Roman" panose="02020603050405020304" pitchFamily="18" charset="0"/>
                <a:cs typeface="Times New Roman" panose="02020603050405020304" pitchFamily="18" charset="0"/>
                <a:sym typeface="Arial" charset="0"/>
              </a:rPr>
              <a:t>-</a:t>
            </a:r>
            <a:r>
              <a:rPr lang="en-US" sz="2400" b="1" dirty="0">
                <a:latin typeface="Times New Roman" panose="02020603050405020304" pitchFamily="18" charset="0"/>
                <a:cs typeface="Times New Roman" panose="02020603050405020304" pitchFamily="18" charset="0"/>
                <a:sym typeface="Arial" charset="0"/>
              </a:rPr>
              <a:t> → Pb</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a:t>
            </a:r>
            <a:endParaRPr lang="en-US" sz="2400" b="1" dirty="0">
              <a:latin typeface="Times New Roman" panose="02020603050405020304" pitchFamily="18" charset="0"/>
              <a:cs typeface="Times New Roman" panose="02020603050405020304" pitchFamily="18" charset="0"/>
              <a:sym typeface="Arial" charset="0"/>
            </a:endParaRPr>
          </a:p>
          <a:p>
            <a:pPr lvl="1" indent="-457200" eaLnBrk="0" hangingPunct="0">
              <a:lnSpc>
                <a:spcPct val="150000"/>
              </a:lnSpc>
              <a:defRPr/>
            </a:pPr>
            <a:r>
              <a:rPr lang="en-US" sz="2400" b="1" dirty="0">
                <a:solidFill>
                  <a:srgbClr val="0000CC"/>
                </a:solidFill>
                <a:latin typeface="Times New Roman" panose="02020603050405020304" pitchFamily="18" charset="0"/>
                <a:cs typeface="Times New Roman" panose="02020603050405020304" pitchFamily="18" charset="0"/>
              </a:rPr>
              <a:t>Reaction at anode [PbO2 (+ve)]: </a:t>
            </a:r>
            <a:endParaRPr lang="en-US" sz="2400" b="1" dirty="0">
              <a:solidFill>
                <a:srgbClr val="0000CC"/>
              </a:solidFill>
              <a:latin typeface="Times New Roman" panose="02020603050405020304" pitchFamily="18" charset="0"/>
              <a:cs typeface="Times New Roman" panose="02020603050405020304" pitchFamily="18" charset="0"/>
              <a:sym typeface="Arial" charset="0"/>
            </a:endParaRPr>
          </a:p>
          <a:p>
            <a:pPr lvl="1" indent="-457200" eaLnBrk="0" hangingPunct="0">
              <a:lnSpc>
                <a:spcPct val="150000"/>
              </a:lnSpc>
              <a:defRPr/>
            </a:pPr>
            <a:r>
              <a:rPr lang="en-US" sz="2400" b="1" dirty="0">
                <a:solidFill>
                  <a:srgbClr val="C00000"/>
                </a:solidFill>
                <a:latin typeface="Times New Roman" panose="02020603050405020304" pitchFamily="18" charset="0"/>
                <a:cs typeface="Times New Roman" panose="02020603050405020304" pitchFamily="18" charset="0"/>
                <a:sym typeface="Arial" charset="0"/>
              </a:rPr>
              <a:t>Anode:</a:t>
            </a:r>
            <a:r>
              <a:rPr lang="en-US" sz="2400" b="1" dirty="0">
                <a:latin typeface="Times New Roman" panose="02020603050405020304" pitchFamily="18" charset="0"/>
                <a:cs typeface="Times New Roman" panose="02020603050405020304" pitchFamily="18" charset="0"/>
                <a:sym typeface="Arial" charset="0"/>
              </a:rPr>
              <a:t>PbSO</a:t>
            </a:r>
            <a:r>
              <a:rPr lang="en-US" sz="2400" b="1" baseline="-300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+ 2H</a:t>
            </a:r>
            <a:r>
              <a:rPr lang="en-US" sz="2400" b="1" baseline="-30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O</a:t>
            </a:r>
            <a:r>
              <a:rPr lang="en-US" sz="2400" dirty="0">
                <a:latin typeface="Times New Roman" panose="02020603050405020304" pitchFamily="18" charset="0"/>
                <a:cs typeface="Times New Roman" panose="02020603050405020304" pitchFamily="18" charset="0"/>
                <a:sym typeface="Arial" charset="0"/>
              </a:rPr>
              <a:t>(l) </a:t>
            </a:r>
            <a:r>
              <a:rPr lang="en-US" sz="2400" b="1" dirty="0">
                <a:latin typeface="Times New Roman" panose="02020603050405020304" pitchFamily="18" charset="0"/>
                <a:cs typeface="Times New Roman" panose="02020603050405020304" pitchFamily="18" charset="0"/>
                <a:sym typeface="Arial" charset="0"/>
              </a:rPr>
              <a:t>+2e- →PbO</a:t>
            </a:r>
            <a:r>
              <a:rPr lang="en-US" sz="2400" dirty="0">
                <a:latin typeface="Times New Roman" panose="02020603050405020304" pitchFamily="18" charset="0"/>
                <a:cs typeface="Times New Roman" panose="02020603050405020304" pitchFamily="18" charset="0"/>
                <a:sym typeface="Arial" charset="0"/>
              </a:rPr>
              <a:t>2(s) </a:t>
            </a:r>
            <a:r>
              <a:rPr lang="en-US" sz="2400" b="1" dirty="0">
                <a:latin typeface="Times New Roman" panose="02020603050405020304" pitchFamily="18" charset="0"/>
                <a:cs typeface="Times New Roman" panose="02020603050405020304" pitchFamily="18" charset="0"/>
                <a:sym typeface="Arial" charset="0"/>
              </a:rPr>
              <a:t>+4H</a:t>
            </a:r>
            <a:r>
              <a:rPr lang="en-US" sz="2400" b="1" baseline="30000" dirty="0">
                <a:latin typeface="Times New Roman" panose="02020603050405020304" pitchFamily="18" charset="0"/>
                <a:cs typeface="Times New Roman" panose="02020603050405020304" pitchFamily="18" charset="0"/>
                <a:sym typeface="Arial" charset="0"/>
              </a:rPr>
              <a:t>+ </a:t>
            </a:r>
            <a:r>
              <a:rPr lang="en-US" sz="2400" b="1" dirty="0">
                <a:latin typeface="Times New Roman" panose="02020603050405020304" pitchFamily="18" charset="0"/>
                <a:cs typeface="Times New Roman" panose="02020603050405020304" pitchFamily="18" charset="0"/>
                <a:sym typeface="Arial" charset="0"/>
              </a:rPr>
              <a:t>+SO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a:t>
            </a:r>
            <a:endParaRPr lang="en-US" sz="2400" b="1" dirty="0">
              <a:latin typeface="Times New Roman" panose="02020603050405020304" pitchFamily="18" charset="0"/>
              <a:cs typeface="Times New Roman" panose="02020603050405020304" pitchFamily="18" charset="0"/>
              <a:sym typeface="Arial" charset="0"/>
            </a:endParaRPr>
          </a:p>
          <a:p>
            <a:pPr>
              <a:lnSpc>
                <a:spcPct val="150000"/>
              </a:lnSpc>
              <a:defRPr/>
            </a:pPr>
            <a:r>
              <a:rPr lang="en-US" sz="2400" b="1" dirty="0">
                <a:solidFill>
                  <a:srgbClr val="C00000"/>
                </a:solidFill>
                <a:latin typeface="Times New Roman" panose="02020603050405020304" pitchFamily="18" charset="0"/>
                <a:cs typeface="Times New Roman" panose="02020603050405020304" pitchFamily="18" charset="0"/>
                <a:sym typeface="Arial" charset="0"/>
              </a:rPr>
              <a:t>The total reaction can be written:</a:t>
            </a:r>
          </a:p>
          <a:p>
            <a:pPr>
              <a:lnSpc>
                <a:spcPct val="150000"/>
              </a:lnSpc>
              <a:defRPr/>
            </a:pPr>
            <a:r>
              <a:rPr lang="en-US" sz="2400" b="1" dirty="0">
                <a:latin typeface="Times New Roman" panose="02020603050405020304" pitchFamily="18" charset="0"/>
                <a:cs typeface="Times New Roman" panose="02020603050405020304" pitchFamily="18" charset="0"/>
                <a:sym typeface="Arial" charset="0"/>
              </a:rPr>
              <a:t>2PbSO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dirty="0">
                <a:latin typeface="Times New Roman" panose="02020603050405020304" pitchFamily="18" charset="0"/>
                <a:cs typeface="Times New Roman" panose="02020603050405020304" pitchFamily="18" charset="0"/>
                <a:sym typeface="Arial" charset="0"/>
              </a:rPr>
              <a:t>(s) </a:t>
            </a:r>
            <a:r>
              <a:rPr lang="en-US" sz="2400" b="1" dirty="0">
                <a:latin typeface="Times New Roman" panose="02020603050405020304" pitchFamily="18" charset="0"/>
                <a:cs typeface="Times New Roman" panose="02020603050405020304" pitchFamily="18" charset="0"/>
                <a:sym typeface="Arial" charset="0"/>
              </a:rPr>
              <a:t>+ 2H</a:t>
            </a:r>
            <a:r>
              <a:rPr lang="en-US" sz="2400" b="1" baseline="-25000" dirty="0">
                <a:latin typeface="Times New Roman" panose="02020603050405020304" pitchFamily="18" charset="0"/>
                <a:cs typeface="Times New Roman" panose="02020603050405020304" pitchFamily="18" charset="0"/>
                <a:sym typeface="Arial" charset="0"/>
              </a:rPr>
              <a:t>2</a:t>
            </a:r>
            <a:r>
              <a:rPr lang="en-US" sz="2400" b="1" dirty="0">
                <a:latin typeface="Times New Roman" panose="02020603050405020304" pitchFamily="18" charset="0"/>
                <a:cs typeface="Times New Roman" panose="02020603050405020304" pitchFamily="18" charset="0"/>
                <a:sym typeface="Arial" charset="0"/>
              </a:rPr>
              <a:t>O</a:t>
            </a:r>
            <a:r>
              <a:rPr lang="en-US" sz="2400" dirty="0">
                <a:latin typeface="Times New Roman" panose="02020603050405020304" pitchFamily="18" charset="0"/>
                <a:cs typeface="Times New Roman" panose="02020603050405020304" pitchFamily="18" charset="0"/>
                <a:sym typeface="Arial" charset="0"/>
              </a:rPr>
              <a:t>(l) </a:t>
            </a:r>
            <a:r>
              <a:rPr lang="en-US" sz="2400" b="1" dirty="0">
                <a:latin typeface="Times New Roman" panose="02020603050405020304" pitchFamily="18" charset="0"/>
                <a:cs typeface="Times New Roman" panose="02020603050405020304" pitchFamily="18" charset="0"/>
                <a:sym typeface="Arial" charset="0"/>
              </a:rPr>
              <a:t>+E →P</a:t>
            </a:r>
            <a:r>
              <a:rPr lang="en-US" sz="2400" dirty="0">
                <a:latin typeface="Times New Roman" panose="02020603050405020304" pitchFamily="18" charset="0"/>
                <a:cs typeface="Times New Roman" panose="02020603050405020304" pitchFamily="18" charset="0"/>
                <a:sym typeface="Arial" charset="0"/>
              </a:rPr>
              <a:t>b(s) </a:t>
            </a:r>
            <a:r>
              <a:rPr lang="en-US" sz="2400" b="1" dirty="0">
                <a:latin typeface="Times New Roman" panose="02020603050405020304" pitchFamily="18" charset="0"/>
                <a:cs typeface="Times New Roman" panose="02020603050405020304" pitchFamily="18" charset="0"/>
                <a:sym typeface="Arial" charset="0"/>
              </a:rPr>
              <a:t>+ PbO</a:t>
            </a:r>
            <a:r>
              <a:rPr lang="en-US" sz="2400" dirty="0">
                <a:latin typeface="Times New Roman" panose="02020603050405020304" pitchFamily="18" charset="0"/>
                <a:cs typeface="Times New Roman" panose="02020603050405020304" pitchFamily="18" charset="0"/>
                <a:sym typeface="Arial" charset="0"/>
              </a:rPr>
              <a:t>2(s) </a:t>
            </a:r>
            <a:r>
              <a:rPr lang="en-US" sz="2400" b="1" dirty="0">
                <a:latin typeface="Times New Roman" panose="02020603050405020304" pitchFamily="18" charset="0"/>
                <a:cs typeface="Times New Roman" panose="02020603050405020304" pitchFamily="18" charset="0"/>
                <a:sym typeface="Arial" charset="0"/>
              </a:rPr>
              <a:t>+4H</a:t>
            </a:r>
            <a:r>
              <a:rPr lang="en-US" sz="2400" b="1" baseline="30000" dirty="0">
                <a:latin typeface="Times New Roman" panose="02020603050405020304" pitchFamily="18" charset="0"/>
                <a:cs typeface="Times New Roman" panose="02020603050405020304" pitchFamily="18" charset="0"/>
                <a:sym typeface="Arial" charset="0"/>
              </a:rPr>
              <a:t>+ </a:t>
            </a:r>
            <a:r>
              <a:rPr lang="en-US" sz="2400" b="1" dirty="0">
                <a:latin typeface="Times New Roman" panose="02020603050405020304" pitchFamily="18" charset="0"/>
                <a:cs typeface="Times New Roman" panose="02020603050405020304" pitchFamily="18" charset="0"/>
                <a:sym typeface="Arial" charset="0"/>
              </a:rPr>
              <a:t>+ SO</a:t>
            </a:r>
            <a:r>
              <a:rPr lang="en-US" sz="2400" b="1" baseline="-25000" dirty="0">
                <a:latin typeface="Times New Roman" panose="02020603050405020304" pitchFamily="18" charset="0"/>
                <a:cs typeface="Times New Roman" panose="02020603050405020304" pitchFamily="18" charset="0"/>
                <a:sym typeface="Arial" charset="0"/>
              </a:rPr>
              <a:t>4</a:t>
            </a:r>
            <a:r>
              <a:rPr lang="en-US" sz="2400" b="1" baseline="30000" dirty="0">
                <a:latin typeface="Times New Roman" panose="02020603050405020304" pitchFamily="18" charset="0"/>
                <a:cs typeface="Times New Roman" panose="02020603050405020304" pitchFamily="18" charset="0"/>
                <a:sym typeface="Arial" charset="0"/>
              </a:rPr>
              <a:t>-2</a:t>
            </a:r>
          </a:p>
          <a:p>
            <a:pPr>
              <a:lnSpc>
                <a:spcPct val="150000"/>
              </a:lnSpc>
              <a:defRPr/>
            </a:pPr>
            <a:r>
              <a:rPr lang="en-US" sz="2400" dirty="0">
                <a:latin typeface="Times New Roman" panose="02020603050405020304" pitchFamily="18" charset="0"/>
                <a:cs typeface="Times New Roman" panose="02020603050405020304" pitchFamily="18" charset="0"/>
              </a:rPr>
              <a:t>During charging the electrodes restore their original conditions and the conc. of </a:t>
            </a:r>
            <a:r>
              <a:rPr lang="en-US" sz="2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4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a:t>
            </a:r>
            <a:r>
              <a:rPr lang="en-US" sz="24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increases, while during discharging the conc. of </a:t>
            </a:r>
            <a:r>
              <a:rPr lang="en-US" sz="2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4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a:t>
            </a:r>
            <a:r>
              <a:rPr lang="en-US" sz="24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decreases.</a:t>
            </a:r>
          </a:p>
        </p:txBody>
      </p:sp>
      <p:pic>
        <p:nvPicPr>
          <p:cNvPr id="5" name="Picture 4">
            <a:extLst>
              <a:ext uri="{FF2B5EF4-FFF2-40B4-BE49-F238E27FC236}">
                <a16:creationId xmlns="" xmlns:a16="http://schemas.microsoft.com/office/drawing/2014/main" id="{40E2F93A-427C-DF3C-40F6-8E4FD2F7465D}"/>
              </a:ext>
            </a:extLst>
          </p:cNvPr>
          <p:cNvPicPr>
            <a:picLocks noChangeAspect="1"/>
          </p:cNvPicPr>
          <p:nvPr/>
        </p:nvPicPr>
        <p:blipFill>
          <a:blip r:embed="rId3"/>
          <a:stretch>
            <a:fillRect/>
          </a:stretch>
        </p:blipFill>
        <p:spPr>
          <a:xfrm>
            <a:off x="8282763" y="1690577"/>
            <a:ext cx="3183941" cy="3157870"/>
          </a:xfrm>
          <a:prstGeom prst="rect">
            <a:avLst/>
          </a:prstGeom>
        </p:spPr>
      </p:pic>
    </p:spTree>
    <p:extLst>
      <p:ext uri="{BB962C8B-B14F-4D97-AF65-F5344CB8AC3E}">
        <p14:creationId xmlns:p14="http://schemas.microsoft.com/office/powerpoint/2010/main" val="3949490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435F983-3E99-A4D8-ACFC-035F8E942378}"/>
              </a:ext>
            </a:extLst>
          </p:cNvPr>
          <p:cNvSpPr txBox="1"/>
          <p:nvPr/>
        </p:nvSpPr>
        <p:spPr>
          <a:xfrm>
            <a:off x="637952" y="524672"/>
            <a:ext cx="4699594" cy="5262979"/>
          </a:xfrm>
          <a:prstGeom prst="rect">
            <a:avLst/>
          </a:prstGeom>
          <a:noFill/>
        </p:spPr>
        <p:txBody>
          <a:bodyPr wrap="square">
            <a:spAutoFit/>
          </a:bodyPr>
          <a:lstStyle/>
          <a:p>
            <a:pPr algn="just">
              <a:lnSpc>
                <a:spcPct val="200000"/>
              </a:lnSpc>
              <a:buFont typeface="Arial" panose="020B0604020202020204" pitchFamily="34" charset="0"/>
              <a:buNone/>
            </a:pPr>
            <a:r>
              <a:rPr lang="en-US"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Disadvantages</a:t>
            </a:r>
          </a:p>
          <a:p>
            <a:pPr marL="342900" indent="-342900" algn="just">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If the cell voltages exceed 2.39V, the water breaks down  into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 and </a:t>
            </a:r>
            <a:r>
              <a:rPr lang="en-US" sz="2400" kern="100" dirty="0" smtClean="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and </a:t>
            </a: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may lead to explosion.</a:t>
            </a:r>
          </a:p>
          <a:p>
            <a:pPr marL="342900" indent="-342900" algn="just">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Fumes from the acid solution may have a corrosive effect on the area surrounding the battery.</a:t>
            </a:r>
          </a:p>
          <a:p>
            <a:pPr marL="342900" indent="-342900" algn="just">
              <a:buClr>
                <a:srgbClr val="7030A0"/>
              </a:buClr>
              <a:buFont typeface="Wingdings" panose="05000000000000000000" pitchFamily="2" charset="2"/>
              <a:buChar char="v"/>
            </a:pP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These cells have a low life , a quick self discharge and low energy densities.</a:t>
            </a:r>
          </a:p>
          <a:p>
            <a:pPr algn="just">
              <a:buFontTx/>
              <a:buNone/>
            </a:pPr>
            <a:r>
              <a:rPr lang="en-US"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Uses: </a:t>
            </a:r>
            <a:r>
              <a:rPr lang="en-US" altLang="en-US" sz="2400" dirty="0">
                <a:latin typeface="Times New Roman" panose="02020603050405020304" pitchFamily="18" charset="0"/>
                <a:ea typeface="宋体" panose="02010600030101010101" pitchFamily="2" charset="-122"/>
                <a:cs typeface="Times New Roman" panose="02020603050405020304" pitchFamily="18" charset="0"/>
              </a:rPr>
              <a:t>Electrical vehicles, gas engine ignition and telephone exchanges.</a:t>
            </a:r>
          </a:p>
        </p:txBody>
      </p:sp>
      <p:pic>
        <p:nvPicPr>
          <p:cNvPr id="4" name="Picture 3">
            <a:extLst>
              <a:ext uri="{FF2B5EF4-FFF2-40B4-BE49-F238E27FC236}">
                <a16:creationId xmlns="" xmlns:a16="http://schemas.microsoft.com/office/drawing/2014/main" id="{34E67A80-779B-C872-3959-BF144E6B90D7}"/>
              </a:ext>
            </a:extLst>
          </p:cNvPr>
          <p:cNvPicPr>
            <a:picLocks noChangeAspect="1"/>
          </p:cNvPicPr>
          <p:nvPr/>
        </p:nvPicPr>
        <p:blipFill rotWithShape="1">
          <a:blip r:embed="rId2"/>
          <a:srcRect r="604" b="10342"/>
          <a:stretch/>
        </p:blipFill>
        <p:spPr>
          <a:xfrm>
            <a:off x="5837274" y="258855"/>
            <a:ext cx="6813701" cy="6173843"/>
          </a:xfrm>
          <a:prstGeom prst="rect">
            <a:avLst/>
          </a:prstGeom>
        </p:spPr>
      </p:pic>
    </p:spTree>
    <p:extLst>
      <p:ext uri="{BB962C8B-B14F-4D97-AF65-F5344CB8AC3E}">
        <p14:creationId xmlns:p14="http://schemas.microsoft.com/office/powerpoint/2010/main" val="358936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3990E9F-2755-5226-8651-7EBE11928937}"/>
              </a:ext>
            </a:extLst>
          </p:cNvPr>
          <p:cNvSpPr txBox="1"/>
          <p:nvPr/>
        </p:nvSpPr>
        <p:spPr>
          <a:xfrm>
            <a:off x="200025" y="71438"/>
            <a:ext cx="5593198" cy="707886"/>
          </a:xfrm>
          <a:prstGeom prst="rect">
            <a:avLst/>
          </a:prstGeom>
          <a:noFill/>
        </p:spPr>
        <p:txBody>
          <a:bodyPr wrap="none">
            <a:spAutoFit/>
          </a:bodyPr>
          <a:lstStyle/>
          <a:p>
            <a:pPr marL="514350" indent="-514350">
              <a:buFont typeface="+mj-lt"/>
              <a:buAutoNum type="arabicPeriod"/>
              <a:defRPr/>
            </a:pPr>
            <a:r>
              <a:rPr lang="zh-CN" altLang="en-US" sz="4000" b="1" dirty="0">
                <a:solidFill>
                  <a:srgbClr val="C00000"/>
                </a:solidFill>
                <a:latin typeface="Times New Roman" pitchFamily="18" charset="0"/>
                <a:cs typeface="Times New Roman" pitchFamily="18" charset="0"/>
                <a:sym typeface="Arial" charset="0"/>
              </a:rPr>
              <a:t>Specific Conductance:</a:t>
            </a:r>
            <a:endParaRPr lang="en-IN" sz="4000" dirty="0">
              <a:solidFill>
                <a:srgbClr val="C00000"/>
              </a:solidFill>
              <a:latin typeface="Times New Roman" pitchFamily="18" charset="0"/>
              <a:cs typeface="Times New Roman" pitchFamily="18" charset="0"/>
              <a:sym typeface="Arial" charset="0"/>
            </a:endParaRPr>
          </a:p>
        </p:txBody>
      </p:sp>
      <p:pic>
        <p:nvPicPr>
          <p:cNvPr id="3" name="Picture 67" descr="5105">
            <a:extLst>
              <a:ext uri="{FF2B5EF4-FFF2-40B4-BE49-F238E27FC236}">
                <a16:creationId xmlns="" xmlns:a16="http://schemas.microsoft.com/office/drawing/2014/main" id="{2A269B34-226C-D55A-0227-267A36D0E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963" y="152400"/>
            <a:ext cx="48006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 xmlns:a16="http://schemas.microsoft.com/office/drawing/2014/main" id="{41B98860-8729-DD57-DC35-8B72D145331C}"/>
              </a:ext>
            </a:extLst>
          </p:cNvPr>
          <p:cNvSpPr txBox="1"/>
          <p:nvPr/>
        </p:nvSpPr>
        <p:spPr>
          <a:xfrm>
            <a:off x="762000" y="714375"/>
            <a:ext cx="5391149" cy="461665"/>
          </a:xfrm>
          <a:prstGeom prst="rect">
            <a:avLst/>
          </a:prstGeom>
          <a:noFill/>
        </p:spPr>
        <p:txBody>
          <a:bodyPr wrap="square">
            <a:spAutoFit/>
          </a:bodyPr>
          <a:lstStyle/>
          <a:p>
            <a:pPr algn="just">
              <a:defRPr/>
            </a:pPr>
            <a:r>
              <a:rPr lang="zh-CN" altLang="en-US" sz="2400" b="1" dirty="0">
                <a:solidFill>
                  <a:srgbClr val="7030A0"/>
                </a:solidFill>
                <a:latin typeface="Times New Roman" pitchFamily="18" charset="0"/>
                <a:cs typeface="Times New Roman" pitchFamily="18" charset="0"/>
                <a:sym typeface="Arial" charset="0"/>
              </a:rPr>
              <a:t>It is the reciprocal of specific resistance</a:t>
            </a:r>
            <a:r>
              <a:rPr lang="en-IN" altLang="zh-CN" sz="2400" b="1" dirty="0">
                <a:solidFill>
                  <a:srgbClr val="7030A0"/>
                </a:solidFill>
                <a:latin typeface="Times New Roman" pitchFamily="18" charset="0"/>
                <a:cs typeface="Times New Roman" pitchFamily="18" charset="0"/>
                <a:sym typeface="Arial" charset="0"/>
              </a:rPr>
              <a:t>.</a:t>
            </a:r>
            <a:endParaRPr lang="en-IN" sz="2400" b="1" dirty="0">
              <a:solidFill>
                <a:srgbClr val="7030A0"/>
              </a:solidFill>
              <a:latin typeface="Times New Roman" pitchFamily="18" charset="0"/>
              <a:cs typeface="Times New Roman" pitchFamily="18" charset="0"/>
              <a:sym typeface="Arial" charset="0"/>
            </a:endParaRPr>
          </a:p>
        </p:txBody>
      </p:sp>
      <p:grpSp>
        <p:nvGrpSpPr>
          <p:cNvPr id="3083" name="Group 20">
            <a:extLst>
              <a:ext uri="{FF2B5EF4-FFF2-40B4-BE49-F238E27FC236}">
                <a16:creationId xmlns="" xmlns:a16="http://schemas.microsoft.com/office/drawing/2014/main" id="{8A445B77-9382-0011-AA67-6C218B5EA4CA}"/>
              </a:ext>
            </a:extLst>
          </p:cNvPr>
          <p:cNvGrpSpPr>
            <a:grpSpLocks/>
          </p:cNvGrpSpPr>
          <p:nvPr/>
        </p:nvGrpSpPr>
        <p:grpSpPr bwMode="auto">
          <a:xfrm>
            <a:off x="457200" y="1295400"/>
            <a:ext cx="7000875" cy="2643188"/>
            <a:chOff x="428596" y="1785926"/>
            <a:chExt cx="5072098" cy="3000396"/>
          </a:xfrm>
        </p:grpSpPr>
        <p:graphicFrame>
          <p:nvGraphicFramePr>
            <p:cNvPr id="3074" name="Object 3">
              <a:extLst>
                <a:ext uri="{FF2B5EF4-FFF2-40B4-BE49-F238E27FC236}">
                  <a16:creationId xmlns="" xmlns:a16="http://schemas.microsoft.com/office/drawing/2014/main" id="{4035DBDB-60D3-1380-30B9-B896AA508093}"/>
                </a:ext>
              </a:extLst>
            </p:cNvPr>
            <p:cNvGraphicFramePr>
              <a:graphicFrameLocks noChangeAspect="1"/>
            </p:cNvGraphicFramePr>
            <p:nvPr/>
          </p:nvGraphicFramePr>
          <p:xfrm>
            <a:off x="642910" y="1928802"/>
            <a:ext cx="1143008" cy="857256"/>
          </p:xfrm>
          <a:graphic>
            <a:graphicData uri="http://schemas.openxmlformats.org/presentationml/2006/ole">
              <mc:AlternateContent xmlns:mc="http://schemas.openxmlformats.org/markup-compatibility/2006">
                <mc:Choice xmlns:v="urn:schemas-microsoft-com:vml" Requires="v">
                  <p:oleObj spid="_x0000_s2074" name="Equation" r:id="rId5" imgW="419100" imgH="419100" progId="Equation.3">
                    <p:embed/>
                  </p:oleObj>
                </mc:Choice>
                <mc:Fallback>
                  <p:oleObj name="Equation" r:id="rId5" imgW="419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10" y="1928802"/>
                          <a:ext cx="1143008" cy="85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4">
              <a:extLst>
                <a:ext uri="{FF2B5EF4-FFF2-40B4-BE49-F238E27FC236}">
                  <a16:creationId xmlns="" xmlns:a16="http://schemas.microsoft.com/office/drawing/2014/main" id="{314DEB12-EEBF-21D1-17BA-B14323D4D598}"/>
                </a:ext>
              </a:extLst>
            </p:cNvPr>
            <p:cNvGraphicFramePr>
              <a:graphicFrameLocks noChangeAspect="1"/>
            </p:cNvGraphicFramePr>
            <p:nvPr/>
          </p:nvGraphicFramePr>
          <p:xfrm>
            <a:off x="3214678" y="1928802"/>
            <a:ext cx="2000264" cy="785818"/>
          </p:xfrm>
          <a:graphic>
            <a:graphicData uri="http://schemas.openxmlformats.org/presentationml/2006/ole">
              <mc:AlternateContent xmlns:mc="http://schemas.openxmlformats.org/markup-compatibility/2006">
                <mc:Choice xmlns:v="urn:schemas-microsoft-com:vml" Requires="v">
                  <p:oleObj spid="_x0000_s2075" name="Equation" r:id="rId7" imgW="723586" imgH="393529" progId="Equation.3">
                    <p:embed/>
                  </p:oleObj>
                </mc:Choice>
                <mc:Fallback>
                  <p:oleObj name="Equation" r:id="rId7" imgW="723586"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4678" y="1928802"/>
                          <a:ext cx="2000264"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5" name="TextBox 8">
              <a:extLst>
                <a:ext uri="{FF2B5EF4-FFF2-40B4-BE49-F238E27FC236}">
                  <a16:creationId xmlns="" xmlns:a16="http://schemas.microsoft.com/office/drawing/2014/main" id="{AF5B0F5C-9224-C86E-36CC-633384603829}"/>
                </a:ext>
              </a:extLst>
            </p:cNvPr>
            <p:cNvSpPr txBox="1">
              <a:spLocks noChangeArrowheads="1"/>
            </p:cNvSpPr>
            <p:nvPr/>
          </p:nvSpPr>
          <p:spPr bwMode="auto">
            <a:xfrm>
              <a:off x="2143108" y="2143116"/>
              <a:ext cx="589045" cy="4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en-IN" altLang="en-US"/>
                <a:t>where</a:t>
              </a:r>
            </a:p>
          </p:txBody>
        </p:sp>
        <p:graphicFrame>
          <p:nvGraphicFramePr>
            <p:cNvPr id="3076" name="Object 6">
              <a:extLst>
                <a:ext uri="{FF2B5EF4-FFF2-40B4-BE49-F238E27FC236}">
                  <a16:creationId xmlns="" xmlns:a16="http://schemas.microsoft.com/office/drawing/2014/main" id="{ABEAD6CE-1764-0646-E6A5-E2F0805D0F05}"/>
                </a:ext>
              </a:extLst>
            </p:cNvPr>
            <p:cNvGraphicFramePr>
              <a:graphicFrameLocks noChangeAspect="1"/>
            </p:cNvGraphicFramePr>
            <p:nvPr/>
          </p:nvGraphicFramePr>
          <p:xfrm>
            <a:off x="1857356" y="3000372"/>
            <a:ext cx="1500198" cy="714380"/>
          </p:xfrm>
          <a:graphic>
            <a:graphicData uri="http://schemas.openxmlformats.org/presentationml/2006/ole">
              <mc:AlternateContent xmlns:mc="http://schemas.openxmlformats.org/markup-compatibility/2006">
                <mc:Choice xmlns:v="urn:schemas-microsoft-com:vml" Requires="v">
                  <p:oleObj spid="_x0000_s2076" name="Equation" r:id="rId9" imgW="545863" imgH="393529" progId="Equation.3">
                    <p:embed/>
                  </p:oleObj>
                </mc:Choice>
                <mc:Fallback>
                  <p:oleObj name="Equation" r:id="rId9" imgW="545863"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7356" y="3000372"/>
                          <a:ext cx="1500198" cy="71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6" name="TextBox 11">
              <a:extLst>
                <a:ext uri="{FF2B5EF4-FFF2-40B4-BE49-F238E27FC236}">
                  <a16:creationId xmlns="" xmlns:a16="http://schemas.microsoft.com/office/drawing/2014/main" id="{919638A6-507C-5C0E-1DEE-0A07657F0B12}"/>
                </a:ext>
              </a:extLst>
            </p:cNvPr>
            <p:cNvSpPr txBox="1">
              <a:spLocks noChangeArrowheads="1"/>
            </p:cNvSpPr>
            <p:nvPr/>
          </p:nvSpPr>
          <p:spPr bwMode="auto">
            <a:xfrm>
              <a:off x="608296" y="3214686"/>
              <a:ext cx="904938" cy="4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en-IN" altLang="en-US"/>
                <a:t>Therefore </a:t>
              </a:r>
            </a:p>
          </p:txBody>
        </p:sp>
        <p:graphicFrame>
          <p:nvGraphicFramePr>
            <p:cNvPr id="3077" name="Object 7">
              <a:extLst>
                <a:ext uri="{FF2B5EF4-FFF2-40B4-BE49-F238E27FC236}">
                  <a16:creationId xmlns="" xmlns:a16="http://schemas.microsoft.com/office/drawing/2014/main" id="{224BEB30-7341-2FFA-D3AD-56947F1A0747}"/>
                </a:ext>
              </a:extLst>
            </p:cNvPr>
            <p:cNvGraphicFramePr>
              <a:graphicFrameLocks noChangeAspect="1"/>
            </p:cNvGraphicFramePr>
            <p:nvPr/>
          </p:nvGraphicFramePr>
          <p:xfrm>
            <a:off x="3786182" y="2928934"/>
            <a:ext cx="1571636" cy="785818"/>
          </p:xfrm>
          <a:graphic>
            <a:graphicData uri="http://schemas.openxmlformats.org/presentationml/2006/ole">
              <mc:AlternateContent xmlns:mc="http://schemas.openxmlformats.org/markup-compatibility/2006">
                <mc:Choice xmlns:v="urn:schemas-microsoft-com:vml" Requires="v">
                  <p:oleObj spid="_x0000_s2077" name="Equation" r:id="rId11" imgW="520474" imgH="393529" progId="Equation.3">
                    <p:embed/>
                  </p:oleObj>
                </mc:Choice>
                <mc:Fallback>
                  <p:oleObj name="Equation" r:id="rId11" imgW="520474"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6182" y="2928934"/>
                          <a:ext cx="1571636"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9">
              <a:extLst>
                <a:ext uri="{FF2B5EF4-FFF2-40B4-BE49-F238E27FC236}">
                  <a16:creationId xmlns="" xmlns:a16="http://schemas.microsoft.com/office/drawing/2014/main" id="{4170D4F8-D5CB-E5F6-AF2E-A43112063112}"/>
                </a:ext>
              </a:extLst>
            </p:cNvPr>
            <p:cNvGraphicFramePr>
              <a:graphicFrameLocks noChangeAspect="1"/>
            </p:cNvGraphicFramePr>
            <p:nvPr/>
          </p:nvGraphicFramePr>
          <p:xfrm>
            <a:off x="3428992" y="3214686"/>
            <a:ext cx="500066" cy="285752"/>
          </p:xfrm>
          <a:graphic>
            <a:graphicData uri="http://schemas.openxmlformats.org/presentationml/2006/ole">
              <mc:AlternateContent xmlns:mc="http://schemas.openxmlformats.org/markup-compatibility/2006">
                <mc:Choice xmlns:v="urn:schemas-microsoft-com:vml" Requires="v">
                  <p:oleObj spid="_x0000_s2078" name="Equation" r:id="rId13" imgW="190417" imgH="152334" progId="Equation.3">
                    <p:embed/>
                  </p:oleObj>
                </mc:Choice>
                <mc:Fallback>
                  <p:oleObj name="Equation" r:id="rId13" imgW="190417" imgH="15233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8992" y="3214686"/>
                          <a:ext cx="500066" cy="28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10">
              <a:extLst>
                <a:ext uri="{FF2B5EF4-FFF2-40B4-BE49-F238E27FC236}">
                  <a16:creationId xmlns="" xmlns:a16="http://schemas.microsoft.com/office/drawing/2014/main" id="{CAD8033E-DB07-103B-CC84-6B329D13C102}"/>
                </a:ext>
              </a:extLst>
            </p:cNvPr>
            <p:cNvGraphicFramePr>
              <a:graphicFrameLocks noChangeAspect="1"/>
            </p:cNvGraphicFramePr>
            <p:nvPr/>
          </p:nvGraphicFramePr>
          <p:xfrm>
            <a:off x="785786" y="3929066"/>
            <a:ext cx="428628" cy="857256"/>
          </p:xfrm>
          <a:graphic>
            <a:graphicData uri="http://schemas.openxmlformats.org/presentationml/2006/ole">
              <mc:AlternateContent xmlns:mc="http://schemas.openxmlformats.org/markup-compatibility/2006">
                <mc:Choice xmlns:v="urn:schemas-microsoft-com:vml" Requires="v">
                  <p:oleObj spid="_x0000_s2079" name="Equation" r:id="rId15" imgW="152334" imgH="393529" progId="Equation.3">
                    <p:embed/>
                  </p:oleObj>
                </mc:Choice>
                <mc:Fallback>
                  <p:oleObj name="Equation" r:id="rId15" imgW="152334"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5786" y="3929066"/>
                          <a:ext cx="428628" cy="85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Box 18">
              <a:extLst>
                <a:ext uri="{FF2B5EF4-FFF2-40B4-BE49-F238E27FC236}">
                  <a16:creationId xmlns="" xmlns:a16="http://schemas.microsoft.com/office/drawing/2014/main" id="{A3B8A5E5-6BFB-9C1E-0686-E30AEAB9DB56}"/>
                </a:ext>
              </a:extLst>
            </p:cNvPr>
            <p:cNvSpPr txBox="1"/>
            <p:nvPr/>
          </p:nvSpPr>
          <p:spPr>
            <a:xfrm>
              <a:off x="1214369" y="4072714"/>
              <a:ext cx="2621438" cy="524056"/>
            </a:xfrm>
            <a:prstGeom prst="rect">
              <a:avLst/>
            </a:prstGeom>
            <a:noFill/>
          </p:spPr>
          <p:txBody>
            <a:bodyPr wrap="none">
              <a:spAutoFit/>
            </a:bodyPr>
            <a:lstStyle/>
            <a:p>
              <a:pPr>
                <a:defRPr/>
              </a:pPr>
              <a:r>
                <a:rPr lang="en-IN" sz="2400" dirty="0">
                  <a:latin typeface="Times New Roman" pitchFamily="18" charset="0"/>
                  <a:cs typeface="Times New Roman" pitchFamily="18" charset="0"/>
                  <a:sym typeface="Arial" charset="0"/>
                </a:rPr>
                <a:t>is known as cell constant(x)</a:t>
              </a:r>
            </a:p>
          </p:txBody>
        </p:sp>
        <p:sp>
          <p:nvSpPr>
            <p:cNvPr id="3088" name="Rectangle 19">
              <a:extLst>
                <a:ext uri="{FF2B5EF4-FFF2-40B4-BE49-F238E27FC236}">
                  <a16:creationId xmlns="" xmlns:a16="http://schemas.microsoft.com/office/drawing/2014/main" id="{79FE3E02-93F0-9FF5-A9A3-90A95166C088}"/>
                </a:ext>
              </a:extLst>
            </p:cNvPr>
            <p:cNvSpPr>
              <a:spLocks noChangeArrowheads="1"/>
            </p:cNvSpPr>
            <p:nvPr/>
          </p:nvSpPr>
          <p:spPr bwMode="auto">
            <a:xfrm>
              <a:off x="428596" y="1785926"/>
              <a:ext cx="5072098" cy="3000396"/>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en-IN" altLang="en-US"/>
            </a:p>
          </p:txBody>
        </p:sp>
      </p:grpSp>
      <p:sp>
        <p:nvSpPr>
          <p:cNvPr id="22" name="Rectangle 21">
            <a:extLst>
              <a:ext uri="{FF2B5EF4-FFF2-40B4-BE49-F238E27FC236}">
                <a16:creationId xmlns="" xmlns:a16="http://schemas.microsoft.com/office/drawing/2014/main" id="{F8ECE7DE-6795-E32B-0D55-7089A43624D0}"/>
              </a:ext>
            </a:extLst>
          </p:cNvPr>
          <p:cNvSpPr/>
          <p:nvPr/>
        </p:nvSpPr>
        <p:spPr>
          <a:xfrm>
            <a:off x="7772400" y="3048000"/>
            <a:ext cx="4752974" cy="830997"/>
          </a:xfrm>
          <a:prstGeom prst="rect">
            <a:avLst/>
          </a:prstGeom>
        </p:spPr>
        <p:txBody>
          <a:bodyPr wrap="square">
            <a:spAutoFit/>
          </a:bodyPr>
          <a:lstStyle/>
          <a:p>
            <a:pPr algn="just">
              <a:spcBef>
                <a:spcPct val="50000"/>
              </a:spcBef>
              <a:defRPr/>
            </a:pPr>
            <a:r>
              <a:rPr lang="en-US" altLang="en-US" sz="2400" b="1" dirty="0">
                <a:solidFill>
                  <a:srgbClr val="7030A0"/>
                </a:solidFill>
                <a:latin typeface="Times New Roman" pitchFamily="18" charset="0"/>
                <a:cs typeface="Times New Roman" pitchFamily="18" charset="0"/>
                <a:sym typeface="Arial" charset="0"/>
              </a:rPr>
              <a:t>Units for k: ohm</a:t>
            </a:r>
            <a:r>
              <a:rPr lang="en-US" altLang="en-US" sz="2400" b="1" baseline="30000" dirty="0">
                <a:solidFill>
                  <a:srgbClr val="7030A0"/>
                </a:solidFill>
                <a:latin typeface="Times New Roman" pitchFamily="18" charset="0"/>
                <a:cs typeface="Times New Roman" pitchFamily="18" charset="0"/>
                <a:sym typeface="Arial" charset="0"/>
              </a:rPr>
              <a:t>–1</a:t>
            </a:r>
            <a:r>
              <a:rPr lang="en-US" altLang="en-US" sz="2400" b="1" dirty="0">
                <a:solidFill>
                  <a:srgbClr val="7030A0"/>
                </a:solidFill>
                <a:latin typeface="Times New Roman" pitchFamily="18" charset="0"/>
                <a:cs typeface="Times New Roman" pitchFamily="18" charset="0"/>
                <a:sym typeface="Arial" charset="0"/>
              </a:rPr>
              <a:t>cm</a:t>
            </a:r>
            <a:r>
              <a:rPr lang="en-US" altLang="en-US" sz="2400" b="1" baseline="30000" dirty="0">
                <a:solidFill>
                  <a:srgbClr val="7030A0"/>
                </a:solidFill>
                <a:latin typeface="Times New Roman" pitchFamily="18" charset="0"/>
                <a:cs typeface="Times New Roman" pitchFamily="18" charset="0"/>
                <a:sym typeface="Arial" charset="0"/>
              </a:rPr>
              <a:t>–1  </a:t>
            </a:r>
            <a:r>
              <a:rPr lang="en-US" altLang="en-US" sz="2400" b="1" dirty="0">
                <a:solidFill>
                  <a:srgbClr val="7030A0"/>
                </a:solidFill>
                <a:latin typeface="Times New Roman" pitchFamily="18" charset="0"/>
                <a:cs typeface="Times New Roman" pitchFamily="18" charset="0"/>
                <a:sym typeface="Arial" charset="0"/>
              </a:rPr>
              <a:t>and SI units : S.m</a:t>
            </a:r>
            <a:r>
              <a:rPr lang="en-US" altLang="en-US" sz="2400" b="1" baseline="30000" dirty="0">
                <a:solidFill>
                  <a:srgbClr val="7030A0"/>
                </a:solidFill>
                <a:latin typeface="Times New Roman" pitchFamily="18" charset="0"/>
                <a:cs typeface="Times New Roman" pitchFamily="18" charset="0"/>
                <a:sym typeface="Arial" charset="0"/>
              </a:rPr>
              <a:t>–1</a:t>
            </a:r>
            <a:r>
              <a:rPr lang="en-US" altLang="en-US" sz="2400" b="1" dirty="0">
                <a:solidFill>
                  <a:srgbClr val="7030A0"/>
                </a:solidFill>
                <a:latin typeface="Times New Roman" pitchFamily="18" charset="0"/>
                <a:cs typeface="Times New Roman" pitchFamily="18" charset="0"/>
                <a:sym typeface="Arial" charset="0"/>
              </a:rPr>
              <a:t> ,where S is  Siemens</a:t>
            </a:r>
          </a:p>
        </p:txBody>
      </p:sp>
      <p:sp>
        <p:nvSpPr>
          <p:cNvPr id="17" name="Rectangle 16"/>
          <p:cNvSpPr/>
          <p:nvPr/>
        </p:nvSpPr>
        <p:spPr>
          <a:xfrm>
            <a:off x="304800" y="4168676"/>
            <a:ext cx="12192000" cy="2308324"/>
          </a:xfrm>
          <a:prstGeom prst="rect">
            <a:avLst/>
          </a:prstGeom>
        </p:spPr>
        <p:txBody>
          <a:bodyPr wrap="square">
            <a:spAutoFit/>
          </a:bodyPr>
          <a:lstStyle/>
          <a:p>
            <a:pPr marL="357188" indent="-357188" algn="just">
              <a:buClr>
                <a:srgbClr val="7030A0"/>
              </a:buClr>
              <a:buFont typeface="Wingdings" pitchFamily="2" charset="2"/>
              <a:buChar char="v"/>
              <a:defRPr/>
            </a:pPr>
            <a:r>
              <a:rPr lang="en-US" sz="2400" b="1" dirty="0">
                <a:latin typeface="Times New Roman" pitchFamily="18" charset="0"/>
                <a:cs typeface="Times New Roman" pitchFamily="18" charset="0"/>
                <a:sym typeface="Arial" charset="0"/>
              </a:rPr>
              <a:t>Specific conductance </a:t>
            </a:r>
            <a:r>
              <a:rPr lang="en-US" sz="2400" dirty="0">
                <a:latin typeface="Times New Roman" pitchFamily="18" charset="0"/>
                <a:cs typeface="Times New Roman" pitchFamily="18" charset="0"/>
                <a:sym typeface="Arial" charset="0"/>
              </a:rPr>
              <a:t>mainly useful for metallic conductors, because it depends </a:t>
            </a:r>
            <a:r>
              <a:rPr lang="en-US" sz="2400" dirty="0">
                <a:solidFill>
                  <a:srgbClr val="7030A0"/>
                </a:solidFill>
                <a:latin typeface="Times New Roman" pitchFamily="18" charset="0"/>
                <a:cs typeface="Times New Roman" pitchFamily="18" charset="0"/>
                <a:sym typeface="Arial" charset="0"/>
              </a:rPr>
              <a:t>on length and area of cross section </a:t>
            </a:r>
            <a:r>
              <a:rPr lang="en-US" sz="2400" dirty="0">
                <a:latin typeface="Times New Roman" pitchFamily="18" charset="0"/>
                <a:cs typeface="Times New Roman" pitchFamily="18" charset="0"/>
                <a:sym typeface="Arial" charset="0"/>
              </a:rPr>
              <a:t>metals.</a:t>
            </a:r>
          </a:p>
          <a:p>
            <a:pPr marL="357188" indent="-357188" algn="just">
              <a:buClr>
                <a:srgbClr val="7030A0"/>
              </a:buClr>
              <a:buFont typeface="Wingdings" pitchFamily="2" charset="2"/>
              <a:buChar char="v"/>
              <a:defRPr/>
            </a:pPr>
            <a:r>
              <a:rPr lang="en-US" sz="2400" dirty="0">
                <a:latin typeface="Times New Roman" pitchFamily="18" charset="0"/>
                <a:cs typeface="Times New Roman" pitchFamily="18" charset="0"/>
                <a:sym typeface="Arial" charset="0"/>
              </a:rPr>
              <a:t> Ionic conductance depends </a:t>
            </a:r>
            <a:r>
              <a:rPr lang="en-US" sz="2400" dirty="0">
                <a:solidFill>
                  <a:srgbClr val="7030A0"/>
                </a:solidFill>
                <a:latin typeface="Times New Roman" pitchFamily="18" charset="0"/>
                <a:cs typeface="Times New Roman" pitchFamily="18" charset="0"/>
                <a:sym typeface="Arial" charset="0"/>
              </a:rPr>
              <a:t>on concentration of solution</a:t>
            </a:r>
            <a:r>
              <a:rPr lang="en-US" sz="2400" dirty="0">
                <a:latin typeface="Times New Roman" pitchFamily="18" charset="0"/>
                <a:cs typeface="Times New Roman" pitchFamily="18" charset="0"/>
                <a:sym typeface="Arial" charset="0"/>
              </a:rPr>
              <a:t> and not on length and area of cross section of solution. So the term specific conductance not suitable to express ionic conductance.</a:t>
            </a:r>
          </a:p>
          <a:p>
            <a:pPr marL="357188" indent="-357188" algn="just">
              <a:buClr>
                <a:srgbClr val="7030A0"/>
              </a:buClr>
              <a:buFont typeface="Wingdings" pitchFamily="2" charset="2"/>
              <a:buChar char="v"/>
              <a:defRPr/>
            </a:pPr>
            <a:r>
              <a:rPr lang="en-US" sz="2400" dirty="0">
                <a:latin typeface="Times New Roman" pitchFamily="18" charset="0"/>
                <a:cs typeface="Times New Roman" pitchFamily="18" charset="0"/>
                <a:sym typeface="Arial" charset="0"/>
              </a:rPr>
              <a:t> Hence for ionic conductor the terms </a:t>
            </a:r>
            <a:r>
              <a:rPr lang="en-US" sz="2400" b="1" dirty="0">
                <a:latin typeface="Times New Roman" pitchFamily="18" charset="0"/>
                <a:cs typeface="Times New Roman" pitchFamily="18" charset="0"/>
                <a:sym typeface="Arial" charset="0"/>
              </a:rPr>
              <a:t>equivalent conductance and molar conductance </a:t>
            </a:r>
            <a:r>
              <a:rPr lang="en-US" sz="2400" dirty="0">
                <a:latin typeface="Times New Roman" pitchFamily="18" charset="0"/>
                <a:cs typeface="Times New Roman" pitchFamily="18" charset="0"/>
                <a:sym typeface="Arial" charset="0"/>
              </a:rPr>
              <a:t>are introduced.</a:t>
            </a:r>
            <a:endParaRPr lang="en-IN" sz="2400" dirty="0">
              <a:latin typeface="Times New Roman" pitchFamily="18" charset="0"/>
              <a:cs typeface="Times New Roman" pitchFamily="18" charset="0"/>
              <a:sym typeface="Arial" charset="0"/>
            </a:endParaRPr>
          </a:p>
        </p:txBody>
      </p:sp>
    </p:spTree>
    <p:extLst>
      <p:ext uri="{BB962C8B-B14F-4D97-AF65-F5344CB8AC3E}">
        <p14:creationId xmlns:p14="http://schemas.microsoft.com/office/powerpoint/2010/main" val="800262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D486241F-1CCB-A66D-19FA-9C8548DDB5A7}"/>
              </a:ext>
            </a:extLst>
          </p:cNvPr>
          <p:cNvSpPr txBox="1"/>
          <p:nvPr/>
        </p:nvSpPr>
        <p:spPr>
          <a:xfrm>
            <a:off x="361504" y="484350"/>
            <a:ext cx="7070653" cy="6119945"/>
          </a:xfrm>
          <a:prstGeom prst="rect">
            <a:avLst/>
          </a:prstGeom>
          <a:noFill/>
        </p:spPr>
        <p:txBody>
          <a:bodyPr wrap="square">
            <a:spAutoFit/>
          </a:bodyPr>
          <a:lstStyle/>
          <a:p>
            <a:pPr marL="342900" indent="-342900" algn="just">
              <a:lnSpc>
                <a:spcPct val="150000"/>
              </a:lnSpc>
              <a:buClr>
                <a:srgbClr val="7030A0"/>
              </a:buClr>
              <a:buFont typeface="Wingdings" panose="05000000000000000000" pitchFamily="2" charset="2"/>
              <a:buChar char="v"/>
              <a:defRPr/>
            </a:pPr>
            <a:r>
              <a:rPr lang="en-IN" sz="2400" dirty="0">
                <a:latin typeface="Times New Roman" panose="02020603050405020304" pitchFamily="18" charset="0"/>
                <a:cs typeface="Times New Roman" pitchFamily="18" charset="0"/>
                <a:sym typeface="Arial" charset="0"/>
              </a:rPr>
              <a:t>This battery composed of Lithium, the lightest metal and highest electrochemical potential metal. </a:t>
            </a:r>
          </a:p>
          <a:p>
            <a:pPr marL="342900" indent="-342900" algn="just">
              <a:lnSpc>
                <a:spcPct val="150000"/>
              </a:lnSpc>
              <a:buClr>
                <a:srgbClr val="7030A0"/>
              </a:buClr>
              <a:buFont typeface="Wingdings" panose="05000000000000000000" pitchFamily="2" charset="2"/>
              <a:buChar char="v"/>
              <a:defRPr/>
            </a:pPr>
            <a:r>
              <a:rPr lang="en-IN" sz="2400" dirty="0">
                <a:latin typeface="Times New Roman" panose="02020603050405020304" pitchFamily="18" charset="0"/>
                <a:cs typeface="Times New Roman" pitchFamily="18" charset="0"/>
                <a:sym typeface="Arial" charset="0"/>
              </a:rPr>
              <a:t>The energy density of Li-ion battery is more. The nominal cell potential is of single cell is 3.6 volts.</a:t>
            </a:r>
          </a:p>
          <a:p>
            <a:pPr marL="342900" indent="-342900" algn="just">
              <a:lnSpc>
                <a:spcPct val="150000"/>
              </a:lnSpc>
              <a:buClr>
                <a:srgbClr val="7030A0"/>
              </a:buClr>
              <a:buFont typeface="Wingdings" panose="05000000000000000000" pitchFamily="2" charset="2"/>
              <a:buChar char="v"/>
              <a:defRPr/>
            </a:pPr>
            <a:r>
              <a:rPr lang="en-IN" sz="2400" dirty="0">
                <a:latin typeface="Times New Roman" panose="02020603050405020304" pitchFamily="18" charset="0"/>
                <a:cs typeface="Times New Roman" pitchFamily="18" charset="0"/>
                <a:sym typeface="Arial" charset="0"/>
              </a:rPr>
              <a:t> Lithium, however, is an unstable metal, so Lithium-Ion batteries are made from Lithium ions from other chemicals.</a:t>
            </a:r>
          </a:p>
          <a:p>
            <a:pPr marL="342900" indent="-342900" algn="just">
              <a:lnSpc>
                <a:spcPct val="150000"/>
              </a:lnSpc>
              <a:buClr>
                <a:srgbClr val="7030A0"/>
              </a:buClr>
              <a:buFont typeface="Wingdings" panose="05000000000000000000" pitchFamily="2" charset="2"/>
              <a:buChar char="v"/>
              <a:defRPr/>
            </a:pPr>
            <a:r>
              <a:rPr lang="en-IN" sz="2400" dirty="0">
                <a:latin typeface="Times New Roman" panose="02020603050405020304" pitchFamily="18" charset="0"/>
                <a:cs typeface="Times New Roman" pitchFamily="18" charset="0"/>
                <a:sym typeface="Arial" charset="0"/>
              </a:rPr>
              <a:t>In addition, Lithium-Ion batteries have no poisonous metals, such as lead, mercury or cadmium. </a:t>
            </a:r>
          </a:p>
          <a:p>
            <a:pPr marL="342900" indent="-342900" algn="just">
              <a:lnSpc>
                <a:spcPct val="150000"/>
              </a:lnSpc>
              <a:buClr>
                <a:srgbClr val="7030A0"/>
              </a:buClr>
              <a:buFont typeface="Wingdings" panose="05000000000000000000" pitchFamily="2" charset="2"/>
              <a:buChar char="v"/>
              <a:defRPr/>
            </a:pPr>
            <a:r>
              <a:rPr lang="en-IN" sz="2400" dirty="0">
                <a:latin typeface="Times New Roman" panose="02020603050405020304" pitchFamily="18" charset="0"/>
                <a:cs typeface="Times New Roman" pitchFamily="18" charset="0"/>
                <a:sym typeface="Arial" charset="0"/>
              </a:rPr>
              <a:t>So lithium-ion batteries are ideal for portable devices.</a:t>
            </a:r>
          </a:p>
        </p:txBody>
      </p:sp>
      <p:sp>
        <p:nvSpPr>
          <p:cNvPr id="9" name="TextBox 8">
            <a:extLst>
              <a:ext uri="{FF2B5EF4-FFF2-40B4-BE49-F238E27FC236}">
                <a16:creationId xmlns="" xmlns:a16="http://schemas.microsoft.com/office/drawing/2014/main" id="{3598EBF8-1D78-3047-1CCC-333520153E1F}"/>
              </a:ext>
            </a:extLst>
          </p:cNvPr>
          <p:cNvSpPr txBox="1"/>
          <p:nvPr/>
        </p:nvSpPr>
        <p:spPr>
          <a:xfrm>
            <a:off x="4848447" y="139625"/>
            <a:ext cx="3296093" cy="523220"/>
          </a:xfrm>
          <a:prstGeom prst="rect">
            <a:avLst/>
          </a:prstGeom>
          <a:noFill/>
        </p:spPr>
        <p:txBody>
          <a:bodyPr wrap="square">
            <a:spAutoFit/>
          </a:bodyPr>
          <a:lstStyle/>
          <a:p>
            <a:pPr algn="ctr" eaLnBrk="1" hangingPunct="1"/>
            <a:r>
              <a:rPr lang="en-IN" altLang="en-US" sz="2800" b="1" dirty="0">
                <a:solidFill>
                  <a:srgbClr val="C00000"/>
                </a:solidFill>
                <a:latin typeface="Times New Roman" panose="02020603050405020304" pitchFamily="18" charset="0"/>
                <a:cs typeface="Times New Roman" panose="02020603050405020304" pitchFamily="18" charset="0"/>
              </a:rPr>
              <a:t>Lithium-ion battery</a:t>
            </a:r>
          </a:p>
        </p:txBody>
      </p:sp>
      <p:pic>
        <p:nvPicPr>
          <p:cNvPr id="11" name="Picture 10">
            <a:extLst>
              <a:ext uri="{FF2B5EF4-FFF2-40B4-BE49-F238E27FC236}">
                <a16:creationId xmlns="" xmlns:a16="http://schemas.microsoft.com/office/drawing/2014/main" id="{5DB1CB1D-EBB0-1723-E045-2E91010F7800}"/>
              </a:ext>
            </a:extLst>
          </p:cNvPr>
          <p:cNvPicPr>
            <a:picLocks noChangeAspect="1"/>
          </p:cNvPicPr>
          <p:nvPr/>
        </p:nvPicPr>
        <p:blipFill rotWithShape="1">
          <a:blip r:embed="rId2"/>
          <a:srcRect l="15144" t="12257" r="14861" b="5668"/>
          <a:stretch/>
        </p:blipFill>
        <p:spPr>
          <a:xfrm>
            <a:off x="7617228" y="877186"/>
            <a:ext cx="4918557" cy="5103628"/>
          </a:xfrm>
          <a:prstGeom prst="rect">
            <a:avLst/>
          </a:prstGeom>
        </p:spPr>
      </p:pic>
    </p:spTree>
    <p:extLst>
      <p:ext uri="{BB962C8B-B14F-4D97-AF65-F5344CB8AC3E}">
        <p14:creationId xmlns:p14="http://schemas.microsoft.com/office/powerpoint/2010/main" val="2239324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4C6BB46-82C8-AA35-0608-E2988DCCD10D}"/>
              </a:ext>
            </a:extLst>
          </p:cNvPr>
          <p:cNvSpPr txBox="1"/>
          <p:nvPr/>
        </p:nvSpPr>
        <p:spPr>
          <a:xfrm>
            <a:off x="467833" y="543386"/>
            <a:ext cx="11982893" cy="5750870"/>
          </a:xfrm>
          <a:prstGeom prst="rect">
            <a:avLst/>
          </a:prstGeom>
          <a:noFill/>
        </p:spPr>
        <p:txBody>
          <a:bodyPr wrap="square">
            <a:spAutoFit/>
          </a:bodyPr>
          <a:lstStyle/>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 Lithium ion battery is a type of rechargeable battery in which intercalated Li compounds are used as the electrode materials. </a:t>
            </a:r>
          </a:p>
          <a:p>
            <a:pPr marL="342900" indent="-342900" algn="just">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cell reactions are reversible and works like Galvanic cell as well Electrolytic cell.</a:t>
            </a:r>
          </a:p>
          <a:p>
            <a:pPr algn="just">
              <a:buClr>
                <a:srgbClr val="7030A0"/>
              </a:buClr>
            </a:pPr>
            <a:endParaRPr lang="en-US" sz="2400" dirty="0">
              <a:latin typeface="Times New Roman" panose="02020603050405020304" pitchFamily="18" charset="0"/>
              <a:cs typeface="Times New Roman" panose="02020603050405020304" pitchFamily="18" charset="0"/>
            </a:endParaRPr>
          </a:p>
          <a:p>
            <a:pPr algn="just">
              <a:buClr>
                <a:srgbClr val="7030A0"/>
              </a:buClr>
            </a:pPr>
            <a:r>
              <a:rPr lang="en-US" sz="2400" b="1" dirty="0">
                <a:solidFill>
                  <a:srgbClr val="FF0000"/>
                </a:solidFill>
                <a:latin typeface="Times New Roman" panose="02020603050405020304" pitchFamily="18" charset="0"/>
                <a:cs typeface="Times New Roman" panose="02020603050405020304" pitchFamily="18" charset="0"/>
              </a:rPr>
              <a:t>Components of Lithium-ion battery:</a:t>
            </a:r>
          </a:p>
          <a:p>
            <a:pPr algn="just">
              <a:buClr>
                <a:srgbClr val="7030A0"/>
              </a:buClr>
            </a:pPr>
            <a:endParaRPr lang="en-US" sz="2400" b="1" dirty="0">
              <a:solidFill>
                <a:srgbClr val="FF0000"/>
              </a:solidFill>
              <a:latin typeface="Times New Roman" panose="02020603050405020304" pitchFamily="18" charset="0"/>
              <a:cs typeface="Times New Roman" panose="02020603050405020304" pitchFamily="18" charset="0"/>
            </a:endParaRPr>
          </a:p>
          <a:p>
            <a:pPr marL="457200" marR="0" lvl="0" indent="-457200" algn="just">
              <a:lnSpc>
                <a:spcPct val="107000"/>
              </a:lnSpc>
              <a:spcBef>
                <a:spcPts val="0"/>
              </a:spcBef>
              <a:spcAft>
                <a:spcPts val="800"/>
              </a:spcAft>
              <a:buFont typeface="+mj-lt"/>
              <a:buAutoNum type="arabicPeriod"/>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 negative electrode plate: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Graphitic carbon usually denoted as C</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which acts as host solid electrode.</a:t>
            </a:r>
          </a:p>
          <a:p>
            <a:pPr marL="457200" marR="0" lvl="0" indent="-457200" algn="just">
              <a:lnSpc>
                <a:spcPct val="107000"/>
              </a:lnSpc>
              <a:spcBef>
                <a:spcPts val="0"/>
              </a:spcBef>
              <a:spcAft>
                <a:spcPts val="800"/>
              </a:spcAft>
              <a:buFont typeface="+mj-lt"/>
              <a:buAutoNum type="arabicPeriod"/>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 positive electrode plate: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is made from lithium liberating compounds such as lithium cobalt oxide (LiCoO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lithium manganese oxide (LiMn</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lithium nickel oxide (LiNiO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etc. </a:t>
            </a:r>
          </a:p>
          <a:p>
            <a:pPr marL="457200" marR="0" lvl="0" indent="-457200" algn="just">
              <a:lnSpc>
                <a:spcPct val="107000"/>
              </a:lnSpc>
              <a:spcBef>
                <a:spcPts val="0"/>
              </a:spcBef>
              <a:spcAft>
                <a:spcPts val="800"/>
              </a:spcAft>
              <a:buFont typeface="+mj-lt"/>
              <a:buAutoNum type="arabicPeriod"/>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 separator: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Micro porous polyethylene membrane.</a:t>
            </a:r>
          </a:p>
          <a:p>
            <a:pPr marL="457200" marR="0" lvl="0" indent="-457200" algn="just">
              <a:lnSpc>
                <a:spcPct val="107000"/>
              </a:lnSpc>
              <a:spcBef>
                <a:spcPts val="0"/>
              </a:spcBef>
              <a:spcAft>
                <a:spcPts val="800"/>
              </a:spcAft>
              <a:buFont typeface="+mj-lt"/>
              <a:buAutoNum type="arabicPeriod"/>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Electrolyte: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Lithium hexa fluoro phosphate(LiPF</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or Lithium tetra fluoro borate (LiBF</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dissolved in Organic solvents.</a:t>
            </a:r>
            <a:endParaRPr 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318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C55E50A3-0E78-EC69-6E01-A794731D75E3}"/>
              </a:ext>
            </a:extLst>
          </p:cNvPr>
          <p:cNvGrpSpPr/>
          <p:nvPr/>
        </p:nvGrpSpPr>
        <p:grpSpPr>
          <a:xfrm>
            <a:off x="191386" y="203705"/>
            <a:ext cx="12280605" cy="4970389"/>
            <a:chOff x="191386" y="203705"/>
            <a:chExt cx="12280605" cy="4970389"/>
          </a:xfrm>
        </p:grpSpPr>
        <p:sp>
          <p:nvSpPr>
            <p:cNvPr id="5" name="TextBox 4">
              <a:extLst>
                <a:ext uri="{FF2B5EF4-FFF2-40B4-BE49-F238E27FC236}">
                  <a16:creationId xmlns="" xmlns:a16="http://schemas.microsoft.com/office/drawing/2014/main" id="{4EFC8C35-9AA1-3CD1-2282-F569DBB79A47}"/>
                </a:ext>
              </a:extLst>
            </p:cNvPr>
            <p:cNvSpPr txBox="1"/>
            <p:nvPr/>
          </p:nvSpPr>
          <p:spPr>
            <a:xfrm>
              <a:off x="191386" y="746279"/>
              <a:ext cx="12280605" cy="4427815"/>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process of lithium ions moving into negative electrode (C</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from the positive electrode (LiCoO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is known as insertion or intercalation.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Charging: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During charging, the lithium ions are extracted from the positive electrode and inserted into the negative electrode.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positive electrode compensates the removal of lithium ions by the oxidation of its transition metal (Co</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Co</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Discharging: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During the discharge, the lithium ions are travel from the negative electrode through the electrolyte back to the positive electrode.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positive electrode accepts lithium ions by the reduction of its transition metal (Co</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Co</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 xmlns:a16="http://schemas.microsoft.com/office/drawing/2014/main" id="{DB217AF8-89D5-080C-F595-978962169576}"/>
                </a:ext>
              </a:extLst>
            </p:cNvPr>
            <p:cNvSpPr txBox="1"/>
            <p:nvPr/>
          </p:nvSpPr>
          <p:spPr>
            <a:xfrm>
              <a:off x="2870784" y="203705"/>
              <a:ext cx="7102550" cy="522259"/>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Chemistry during Charging and Discharging</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9" name="Picture 8">
            <a:extLst>
              <a:ext uri="{FF2B5EF4-FFF2-40B4-BE49-F238E27FC236}">
                <a16:creationId xmlns="" xmlns:a16="http://schemas.microsoft.com/office/drawing/2014/main" id="{ADCDA4B6-89D7-96E2-478D-F4B8364EEE9B}"/>
              </a:ext>
            </a:extLst>
          </p:cNvPr>
          <p:cNvPicPr>
            <a:picLocks noChangeAspect="1"/>
          </p:cNvPicPr>
          <p:nvPr/>
        </p:nvPicPr>
        <p:blipFill>
          <a:blip r:embed="rId2"/>
          <a:stretch>
            <a:fillRect/>
          </a:stretch>
        </p:blipFill>
        <p:spPr>
          <a:xfrm>
            <a:off x="2424222" y="4727065"/>
            <a:ext cx="8548577" cy="2065906"/>
          </a:xfrm>
          <a:prstGeom prst="rect">
            <a:avLst/>
          </a:prstGeom>
        </p:spPr>
      </p:pic>
    </p:spTree>
    <p:extLst>
      <p:ext uri="{BB962C8B-B14F-4D97-AF65-F5344CB8AC3E}">
        <p14:creationId xmlns:p14="http://schemas.microsoft.com/office/powerpoint/2010/main" val="389729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843E390-B26B-E1A4-D5E1-F1060CFE4A3E}"/>
              </a:ext>
            </a:extLst>
          </p:cNvPr>
          <p:cNvSpPr txBox="1"/>
          <p:nvPr/>
        </p:nvSpPr>
        <p:spPr>
          <a:xfrm>
            <a:off x="350874" y="253018"/>
            <a:ext cx="6049926" cy="6135013"/>
          </a:xfrm>
          <a:prstGeom prst="rect">
            <a:avLst/>
          </a:prstGeom>
          <a:noFill/>
        </p:spPr>
        <p:txBody>
          <a:bodyPr wrap="square">
            <a:spAutoFit/>
          </a:bodyPr>
          <a:lstStyle/>
          <a:p>
            <a:pPr marL="0" marR="0" algn="just">
              <a:spcBef>
                <a:spcPts val="0"/>
              </a:spcBef>
              <a:spcAft>
                <a:spcPts val="800"/>
              </a:spcAft>
            </a:pPr>
            <a:r>
              <a:rPr lang="en-US"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Advantages</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These have high energy density than other batteries and low weight.</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They produce high voltage out about 4V.</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No liquid electrolyte means they are immune from leaking.</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Fast charge and discharge rate</a:t>
            </a:r>
          </a:p>
          <a:p>
            <a:pPr marL="0" marR="0" algn="just">
              <a:spcBef>
                <a:spcPts val="0"/>
              </a:spcBef>
              <a:spcAft>
                <a:spcPts val="800"/>
              </a:spcAft>
            </a:pPr>
            <a:r>
              <a:rPr lang="en-US"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Disadvantage</a:t>
            </a:r>
            <a:endParaRPr lang="en-US"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spcBef>
                <a:spcPts val="0"/>
              </a:spcBef>
              <a:spcAft>
                <a:spcPts val="800"/>
              </a:spcAft>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They are expensive. Deep discharge reduces the life cycle.</a:t>
            </a:r>
          </a:p>
          <a:p>
            <a:pPr marL="342900" marR="0" indent="-342900" algn="just">
              <a:spcBef>
                <a:spcPts val="0"/>
              </a:spcBef>
              <a:spcAft>
                <a:spcPts val="800"/>
              </a:spcAft>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It should be maintained with in safe voltage and current limits.</a:t>
            </a:r>
          </a:p>
          <a:p>
            <a:pPr marL="342900" marR="0" indent="-342900" algn="just">
              <a:spcBef>
                <a:spcPts val="0"/>
              </a:spcBef>
              <a:spcAft>
                <a:spcPts val="800"/>
              </a:spcAft>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It should be often fully charged to prevent crystalline aging.</a:t>
            </a:r>
          </a:p>
          <a:p>
            <a:pPr marL="342900" marR="0" indent="-342900" algn="just">
              <a:spcBef>
                <a:spcPts val="0"/>
              </a:spcBef>
              <a:spcAft>
                <a:spcPts val="800"/>
              </a:spcAft>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Restriction for transport due safety issue. </a:t>
            </a:r>
          </a:p>
          <a:p>
            <a:pPr marL="0" marR="0" algn="just">
              <a:spcBef>
                <a:spcPts val="0"/>
              </a:spcBef>
              <a:spcAft>
                <a:spcPts val="800"/>
              </a:spcAft>
            </a:pPr>
            <a:r>
              <a:rPr lang="en-US"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APPLICATIONS: </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Mobile phones: 55% of total production.</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Notebook PC’s: 25% of total production.</a:t>
            </a:r>
          </a:p>
          <a:p>
            <a:pPr marL="342900" marR="0" indent="-342900" algn="just">
              <a:spcBef>
                <a:spcPts val="0"/>
              </a:spcBef>
              <a:spcAft>
                <a:spcPts val="800"/>
              </a:spcAft>
              <a:buClr>
                <a:srgbClr val="7030A0"/>
              </a:buClr>
              <a:buFont typeface="Wingdings" panose="05000000000000000000" pitchFamily="2" charset="2"/>
              <a:buChar char="v"/>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Cameras, Camcorders, MP3, Games, etc.: ~ 20% of total production</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 xmlns:a16="http://schemas.microsoft.com/office/drawing/2014/main" id="{7B1F5414-746C-79EB-A500-294EAC0F5F2E}"/>
              </a:ext>
            </a:extLst>
          </p:cNvPr>
          <p:cNvPicPr>
            <a:picLocks noChangeAspect="1"/>
          </p:cNvPicPr>
          <p:nvPr/>
        </p:nvPicPr>
        <p:blipFill rotWithShape="1">
          <a:blip r:embed="rId3"/>
          <a:srcRect r="2401" b="5477"/>
          <a:stretch/>
        </p:blipFill>
        <p:spPr>
          <a:xfrm>
            <a:off x="6475228" y="310526"/>
            <a:ext cx="5975499" cy="6077506"/>
          </a:xfrm>
          <a:prstGeom prst="rect">
            <a:avLst/>
          </a:prstGeom>
        </p:spPr>
      </p:pic>
    </p:spTree>
    <p:extLst>
      <p:ext uri="{BB962C8B-B14F-4D97-AF65-F5344CB8AC3E}">
        <p14:creationId xmlns:p14="http://schemas.microsoft.com/office/powerpoint/2010/main" val="1028120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FADCC79-2E2C-38F2-5858-AC040FE5D209}"/>
              </a:ext>
            </a:extLst>
          </p:cNvPr>
          <p:cNvSpPr txBox="1"/>
          <p:nvPr/>
        </p:nvSpPr>
        <p:spPr>
          <a:xfrm>
            <a:off x="287079" y="980016"/>
            <a:ext cx="12301870" cy="5628529"/>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 fuel cell is an electrochemical cell, converts chemical energy of a fuel and oxidant into electrical energy.</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principle of fuel cell is same as that of the electro chemical cell, only difference is, the fuel and oxidant stored outside the cell.</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These are also primary cells, but the electricity can be generated as long as the fuel and oxygen are supplied into the cell.</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cell consists of a liquid electrolyte sandwiched between the two porous electrodes.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Porous electrodes are used in fuel cells to provide a large surface area.</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 catalyst such as Pt, Pd, Mg or Ni is often used to initiate and speed up the reactions.</a:t>
            </a:r>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There is no combustion involved. Oxidation of the hydrogen takes place electrochemically.</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is highly eco-friendly i.e. there is no harmful product.</a:t>
            </a:r>
          </a:p>
          <a:p>
            <a:pPr algn="ctr">
              <a:lnSpc>
                <a:spcPct val="107000"/>
              </a:lnSpc>
              <a:spcAft>
                <a:spcPts val="80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Example: 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Fuel cell and CH</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OH-O</a:t>
            </a:r>
            <a:r>
              <a:rPr lang="en-US" sz="2400" b="1" kern="100" baseline="-25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Fuel cell.</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 xmlns:a16="http://schemas.microsoft.com/office/drawing/2014/main" id="{7D06F120-302A-2FA4-1A66-6E7514F298BA}"/>
              </a:ext>
            </a:extLst>
          </p:cNvPr>
          <p:cNvSpPr txBox="1"/>
          <p:nvPr/>
        </p:nvSpPr>
        <p:spPr>
          <a:xfrm>
            <a:off x="3955311" y="320665"/>
            <a:ext cx="4869712" cy="583750"/>
          </a:xfrm>
          <a:prstGeom prst="rect">
            <a:avLst/>
          </a:prstGeom>
          <a:noFill/>
        </p:spPr>
        <p:txBody>
          <a:bodyPr wrap="square">
            <a:spAutoFit/>
          </a:bodyPr>
          <a:lstStyle/>
          <a:p>
            <a:pPr marL="0" marR="0" algn="ctr">
              <a:lnSpc>
                <a:spcPct val="107000"/>
              </a:lnSpc>
              <a:spcBef>
                <a:spcPts val="0"/>
              </a:spcBef>
              <a:spcAft>
                <a:spcPts val="800"/>
              </a:spcAft>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Fuel cells or Flow batteries</a:t>
            </a:r>
          </a:p>
        </p:txBody>
      </p:sp>
    </p:spTree>
    <p:extLst>
      <p:ext uri="{BB962C8B-B14F-4D97-AF65-F5344CB8AC3E}">
        <p14:creationId xmlns:p14="http://schemas.microsoft.com/office/powerpoint/2010/main" val="1779055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43F48A77-9935-D1E1-9814-783CAB15C535}"/>
              </a:ext>
            </a:extLst>
          </p:cNvPr>
          <p:cNvGraphicFramePr>
            <a:graphicFrameLocks noGrp="1"/>
          </p:cNvGraphicFramePr>
          <p:nvPr>
            <p:extLst>
              <p:ext uri="{D42A27DB-BD31-4B8C-83A1-F6EECF244321}">
                <p14:modId xmlns:p14="http://schemas.microsoft.com/office/powerpoint/2010/main" val="1228950321"/>
              </p:ext>
            </p:extLst>
          </p:nvPr>
        </p:nvGraphicFramePr>
        <p:xfrm>
          <a:off x="350874" y="1371600"/>
          <a:ext cx="12025424" cy="5421376"/>
        </p:xfrm>
        <a:graphic>
          <a:graphicData uri="http://schemas.openxmlformats.org/drawingml/2006/table">
            <a:tbl>
              <a:tblPr firstRow="1" firstCol="1" bandRow="1">
                <a:tableStyleId>{BDBED569-4797-4DF1-A0F4-6AAB3CD982D8}</a:tableStyleId>
              </a:tblPr>
              <a:tblGrid>
                <a:gridCol w="2106765">
                  <a:extLst>
                    <a:ext uri="{9D8B030D-6E8A-4147-A177-3AD203B41FA5}">
                      <a16:colId xmlns="" xmlns:a16="http://schemas.microsoft.com/office/drawing/2014/main" val="2825399662"/>
                    </a:ext>
                  </a:extLst>
                </a:gridCol>
                <a:gridCol w="1848086">
                  <a:extLst>
                    <a:ext uri="{9D8B030D-6E8A-4147-A177-3AD203B41FA5}">
                      <a16:colId xmlns="" xmlns:a16="http://schemas.microsoft.com/office/drawing/2014/main" val="2254198046"/>
                    </a:ext>
                  </a:extLst>
                </a:gridCol>
                <a:gridCol w="1975495">
                  <a:extLst>
                    <a:ext uri="{9D8B030D-6E8A-4147-A177-3AD203B41FA5}">
                      <a16:colId xmlns="" xmlns:a16="http://schemas.microsoft.com/office/drawing/2014/main" val="1863135429"/>
                    </a:ext>
                  </a:extLst>
                </a:gridCol>
                <a:gridCol w="1885408">
                  <a:extLst>
                    <a:ext uri="{9D8B030D-6E8A-4147-A177-3AD203B41FA5}">
                      <a16:colId xmlns="" xmlns:a16="http://schemas.microsoft.com/office/drawing/2014/main" val="633707366"/>
                    </a:ext>
                  </a:extLst>
                </a:gridCol>
                <a:gridCol w="1994799">
                  <a:extLst>
                    <a:ext uri="{9D8B030D-6E8A-4147-A177-3AD203B41FA5}">
                      <a16:colId xmlns="" xmlns:a16="http://schemas.microsoft.com/office/drawing/2014/main" val="756224546"/>
                    </a:ext>
                  </a:extLst>
                </a:gridCol>
                <a:gridCol w="2214871">
                  <a:extLst>
                    <a:ext uri="{9D8B030D-6E8A-4147-A177-3AD203B41FA5}">
                      <a16:colId xmlns="" xmlns:a16="http://schemas.microsoft.com/office/drawing/2014/main" val="85721384"/>
                    </a:ext>
                  </a:extLst>
                </a:gridCol>
              </a:tblGrid>
              <a:tr h="0">
                <a:tc>
                  <a:txBody>
                    <a:bodyPr/>
                    <a:lstStyle/>
                    <a:p>
                      <a:pPr>
                        <a:lnSpc>
                          <a:spcPct val="107000"/>
                        </a:lnSpc>
                      </a:pPr>
                      <a:endParaRPr lang="en-US" sz="2000" kern="100" dirty="0">
                        <a:solidFill>
                          <a:schemeClr val="bg1"/>
                        </a:solidFill>
                        <a:effectLst/>
                        <a:latin typeface="Times New Roman" panose="02020603050405020304" pitchFamily="18"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solidFill>
                            <a:schemeClr val="bg1"/>
                          </a:solidFill>
                          <a:effectLst/>
                        </a:rPr>
                        <a:t>PEMFC</a:t>
                      </a:r>
                      <a:endParaRPr lang="en-US"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solidFill>
                            <a:schemeClr val="bg1"/>
                          </a:solidFill>
                          <a:effectLst/>
                        </a:rPr>
                        <a:t>AFC</a:t>
                      </a:r>
                      <a:endParaRPr lang="en-US"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solidFill>
                            <a:schemeClr val="bg1"/>
                          </a:solidFill>
                          <a:effectLst/>
                        </a:rPr>
                        <a:t>PAFC</a:t>
                      </a:r>
                      <a:endParaRPr lang="en-US"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solidFill>
                            <a:schemeClr val="bg1"/>
                          </a:solidFill>
                          <a:effectLst/>
                        </a:rPr>
                        <a:t>MCFC</a:t>
                      </a:r>
                      <a:endParaRPr lang="en-US"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endParaRPr lang="en-US" sz="2000" kern="0" dirty="0">
                        <a:solidFill>
                          <a:schemeClr val="bg1"/>
                        </a:solidFill>
                        <a:effectLst/>
                      </a:endParaRPr>
                    </a:p>
                    <a:p>
                      <a:pPr marL="0" marR="0" algn="ctr">
                        <a:lnSpc>
                          <a:spcPct val="107000"/>
                        </a:lnSpc>
                        <a:spcBef>
                          <a:spcPts val="0"/>
                        </a:spcBef>
                        <a:spcAft>
                          <a:spcPts val="800"/>
                        </a:spcAft>
                      </a:pPr>
                      <a:r>
                        <a:rPr lang="en-US" sz="2000" kern="0" dirty="0">
                          <a:solidFill>
                            <a:schemeClr val="bg1"/>
                          </a:solidFill>
                          <a:effectLst/>
                        </a:rPr>
                        <a:t>SOFC</a:t>
                      </a:r>
                    </a:p>
                    <a:p>
                      <a:pPr marL="0" marR="0" algn="ctr">
                        <a:lnSpc>
                          <a:spcPct val="107000"/>
                        </a:lnSpc>
                        <a:spcBef>
                          <a:spcPts val="0"/>
                        </a:spcBef>
                        <a:spcAft>
                          <a:spcPts val="800"/>
                        </a:spcAft>
                      </a:pP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extLst>
                  <a:ext uri="{0D108BD9-81ED-4DB2-BD59-A6C34878D82A}">
                    <a16:rowId xmlns="" xmlns:a16="http://schemas.microsoft.com/office/drawing/2014/main" val="231836355"/>
                  </a:ext>
                </a:extLst>
              </a:tr>
              <a:tr h="0">
                <a:tc>
                  <a:txBody>
                    <a:bodyPr/>
                    <a:lstStyle/>
                    <a:p>
                      <a:pPr marL="0" marR="0" algn="ctr">
                        <a:lnSpc>
                          <a:spcPct val="107000"/>
                        </a:lnSpc>
                        <a:spcBef>
                          <a:spcPts val="0"/>
                        </a:spcBef>
                        <a:spcAft>
                          <a:spcPts val="800"/>
                        </a:spcAft>
                      </a:pPr>
                      <a:r>
                        <a:rPr lang="en-US" sz="2000" kern="0" dirty="0">
                          <a:solidFill>
                            <a:schemeClr val="bg1"/>
                          </a:solidFill>
                          <a:effectLst/>
                        </a:rPr>
                        <a:t>Electrolyte</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Ion Exchange</a:t>
                      </a:r>
                      <a:br>
                        <a:rPr lang="en-US" sz="2000" kern="0">
                          <a:effectLst/>
                        </a:rPr>
                      </a:br>
                      <a:r>
                        <a:rPr lang="en-US" sz="2000" kern="0">
                          <a:effectLst/>
                        </a:rPr>
                        <a:t>Membranes</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Potassium</a:t>
                      </a:r>
                      <a:br>
                        <a:rPr lang="en-US" sz="2000" kern="0" dirty="0">
                          <a:effectLst/>
                        </a:rPr>
                      </a:br>
                      <a:r>
                        <a:rPr lang="en-US" sz="2000" kern="0" dirty="0">
                          <a:effectLst/>
                        </a:rPr>
                        <a:t>Hydroxide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Phosphoric</a:t>
                      </a:r>
                      <a:br>
                        <a:rPr lang="en-US" sz="2000" kern="0" dirty="0">
                          <a:effectLst/>
                        </a:rPr>
                      </a:br>
                      <a:r>
                        <a:rPr lang="en-US" sz="2000" kern="0" dirty="0">
                          <a:effectLst/>
                        </a:rPr>
                        <a:t>Acid</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Molten</a:t>
                      </a:r>
                      <a:br>
                        <a:rPr lang="en-US" sz="2000" kern="0" dirty="0">
                          <a:effectLst/>
                        </a:rPr>
                      </a:br>
                      <a:r>
                        <a:rPr lang="en-US" sz="2000" kern="0" dirty="0">
                          <a:effectLst/>
                        </a:rPr>
                        <a:t>Carbonate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yttrium-stabilized zirconia</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2898861404"/>
                  </a:ext>
                </a:extLst>
              </a:tr>
              <a:tr h="0">
                <a:tc>
                  <a:txBody>
                    <a:bodyPr/>
                    <a:lstStyle/>
                    <a:p>
                      <a:pPr marL="0" marR="0" algn="ctr">
                        <a:lnSpc>
                          <a:spcPct val="107000"/>
                        </a:lnSpc>
                        <a:spcBef>
                          <a:spcPts val="0"/>
                        </a:spcBef>
                        <a:spcAft>
                          <a:spcPts val="800"/>
                        </a:spcAft>
                      </a:pPr>
                      <a:r>
                        <a:rPr lang="en-US" sz="2000" kern="0" dirty="0">
                          <a:solidFill>
                            <a:schemeClr val="bg1"/>
                          </a:solidFill>
                          <a:effectLst/>
                        </a:rPr>
                        <a:t>Operating</a:t>
                      </a:r>
                      <a:br>
                        <a:rPr lang="en-US" sz="2000" kern="0" dirty="0">
                          <a:solidFill>
                            <a:schemeClr val="bg1"/>
                          </a:solidFill>
                          <a:effectLst/>
                        </a:rPr>
                      </a:br>
                      <a:r>
                        <a:rPr lang="en-US" sz="2000" kern="0" dirty="0">
                          <a:solidFill>
                            <a:schemeClr val="bg1"/>
                          </a:solidFill>
                          <a:effectLst/>
                        </a:rPr>
                        <a:t>Temperature</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80°C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120°C -150°C</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200°C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650°C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800-1000°C</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491817774"/>
                  </a:ext>
                </a:extLst>
              </a:tr>
              <a:tr h="0">
                <a:tc>
                  <a:txBody>
                    <a:bodyPr/>
                    <a:lstStyle/>
                    <a:p>
                      <a:pPr marL="0" marR="0" algn="ctr">
                        <a:lnSpc>
                          <a:spcPct val="107000"/>
                        </a:lnSpc>
                        <a:spcBef>
                          <a:spcPts val="0"/>
                        </a:spcBef>
                        <a:spcAft>
                          <a:spcPts val="800"/>
                        </a:spcAft>
                      </a:pPr>
                      <a:r>
                        <a:rPr lang="en-US" sz="2000" kern="0" dirty="0">
                          <a:solidFill>
                            <a:schemeClr val="bg1"/>
                          </a:solidFill>
                          <a:effectLst/>
                        </a:rPr>
                        <a:t>Charge Carrier</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H</a:t>
                      </a:r>
                      <a:r>
                        <a:rPr lang="en-US" sz="2000" kern="0" baseline="30000">
                          <a:effectLst/>
                        </a:rPr>
                        <a: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OH</a:t>
                      </a:r>
                      <a:r>
                        <a:rPr lang="en-US" sz="2000" kern="0" baseline="30000">
                          <a:effectLst/>
                        </a:rPr>
                        <a: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H</a:t>
                      </a:r>
                      <a:r>
                        <a:rPr lang="en-US" sz="2000" kern="0" baseline="30000" dirty="0">
                          <a:effectLst/>
                        </a:rPr>
                        <a: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CO</a:t>
                      </a:r>
                      <a:r>
                        <a:rPr lang="en-US" sz="2000" kern="0" baseline="-25000">
                          <a:effectLst/>
                        </a:rPr>
                        <a:t>3</a:t>
                      </a:r>
                      <a:r>
                        <a:rPr lang="en-US" sz="2000" kern="0" baseline="30000">
                          <a:effectLst/>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O</a:t>
                      </a:r>
                      <a:r>
                        <a:rPr lang="en-US" sz="2000" kern="0" baseline="30000" dirty="0">
                          <a:effectLst/>
                        </a:rPr>
                        <a:t>-2</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1905227944"/>
                  </a:ext>
                </a:extLst>
              </a:tr>
              <a:tr h="0">
                <a:tc>
                  <a:txBody>
                    <a:bodyPr/>
                    <a:lstStyle/>
                    <a:p>
                      <a:pPr marL="0" marR="0" algn="ctr">
                        <a:lnSpc>
                          <a:spcPct val="107000"/>
                        </a:lnSpc>
                        <a:spcBef>
                          <a:spcPts val="0"/>
                        </a:spcBef>
                        <a:spcAft>
                          <a:spcPts val="800"/>
                        </a:spcAft>
                      </a:pPr>
                      <a:r>
                        <a:rPr lang="en-US" sz="2000" kern="0" dirty="0">
                          <a:solidFill>
                            <a:schemeClr val="bg1"/>
                          </a:solidFill>
                          <a:effectLst/>
                        </a:rPr>
                        <a:t>Catalyst</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Platinum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Platinum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Platinum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Nickel</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Nickel</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2797978422"/>
                  </a:ext>
                </a:extLst>
              </a:tr>
              <a:tr h="0">
                <a:tc>
                  <a:txBody>
                    <a:bodyPr/>
                    <a:lstStyle/>
                    <a:p>
                      <a:pPr marL="0" marR="0" algn="ctr">
                        <a:lnSpc>
                          <a:spcPct val="107000"/>
                        </a:lnSpc>
                        <a:spcBef>
                          <a:spcPts val="0"/>
                        </a:spcBef>
                        <a:spcAft>
                          <a:spcPts val="800"/>
                        </a:spcAft>
                      </a:pPr>
                      <a:r>
                        <a:rPr lang="en-US" sz="2000" kern="0" dirty="0">
                          <a:solidFill>
                            <a:schemeClr val="bg1"/>
                          </a:solidFill>
                          <a:effectLst/>
                        </a:rPr>
                        <a:t>Water formation</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Cathode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Anode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Cathode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Anode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Anode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3609551026"/>
                  </a:ext>
                </a:extLst>
              </a:tr>
              <a:tr h="0">
                <a:tc>
                  <a:txBody>
                    <a:bodyPr/>
                    <a:lstStyle/>
                    <a:p>
                      <a:pPr marL="0" marR="0" algn="ctr">
                        <a:lnSpc>
                          <a:spcPct val="107000"/>
                        </a:lnSpc>
                        <a:spcBef>
                          <a:spcPts val="0"/>
                        </a:spcBef>
                        <a:spcAft>
                          <a:spcPts val="800"/>
                        </a:spcAft>
                      </a:pPr>
                      <a:r>
                        <a:rPr lang="en-US" sz="2000" kern="0" dirty="0">
                          <a:solidFill>
                            <a:schemeClr val="bg1"/>
                          </a:solidFill>
                          <a:effectLst/>
                        </a:rPr>
                        <a:t>Fuel</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Pure H</a:t>
                      </a:r>
                      <a:r>
                        <a:rPr lang="en-US" sz="2000" kern="0" baseline="-25000">
                          <a:effectLst/>
                        </a:rPr>
                        <a:t>2</a:t>
                      </a:r>
                      <a:r>
                        <a:rPr lang="en-US" sz="2000" kern="0">
                          <a:effectLst/>
                        </a:rPr>
                        <a:t/>
                      </a:r>
                      <a:br>
                        <a:rPr lang="en-US" sz="2000" kern="0">
                          <a:effectLst/>
                        </a:rPr>
                      </a:br>
                      <a:r>
                        <a:rPr lang="en-US" sz="2000" kern="0">
                          <a:effectLst/>
                        </a:rPr>
                        <a:t>(tolerates CO</a:t>
                      </a:r>
                      <a:r>
                        <a:rPr lang="en-US" sz="2000" kern="0" baseline="-25000">
                          <a:effectLst/>
                        </a:rPr>
                        <a:t>2</a:t>
                      </a:r>
                      <a:r>
                        <a:rPr lang="en-US" sz="2000" kern="0">
                          <a:effectLst/>
                        </a:rPr>
                        <a: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Pure H</a:t>
                      </a:r>
                      <a:r>
                        <a:rPr lang="en-US" sz="2000" kern="0" baseline="-25000" dirty="0">
                          <a:effectLst/>
                        </a:rPr>
                        <a:t>2</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Pure H</a:t>
                      </a:r>
                      <a:r>
                        <a:rPr lang="en-US" sz="2000" kern="0" baseline="-25000" dirty="0">
                          <a:effectLst/>
                        </a:rPr>
                        <a:t>2</a:t>
                      </a:r>
                      <a:r>
                        <a:rPr lang="en-US" sz="2000" kern="0" dirty="0">
                          <a:effectLst/>
                        </a:rPr>
                        <a:t/>
                      </a:r>
                      <a:br>
                        <a:rPr lang="en-US" sz="2000" kern="0" dirty="0">
                          <a:effectLst/>
                        </a:rPr>
                      </a:br>
                      <a:r>
                        <a:rPr lang="en-US" sz="2000" kern="0" dirty="0">
                          <a:effectLst/>
                        </a:rPr>
                        <a:t>(tolerates CO</a:t>
                      </a:r>
                      <a:r>
                        <a:rPr lang="en-US" sz="2000" kern="0" baseline="-25000" dirty="0">
                          <a:effectLst/>
                        </a:rPr>
                        <a:t>2</a:t>
                      </a:r>
                      <a:r>
                        <a:rPr lang="en-US" sz="2000" kern="0" dirty="0">
                          <a:effectLst/>
                        </a:rPr>
                        <a:t>, 1.5% CO)</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H</a:t>
                      </a:r>
                      <a:r>
                        <a:rPr lang="en-US" sz="2000" kern="0" baseline="-25000" dirty="0">
                          <a:effectLst/>
                        </a:rPr>
                        <a:t>2</a:t>
                      </a:r>
                      <a:r>
                        <a:rPr lang="en-US" sz="2000" kern="0" dirty="0">
                          <a:effectLst/>
                        </a:rPr>
                        <a:t>, CO, CH</a:t>
                      </a:r>
                      <a:r>
                        <a:rPr lang="en-US" sz="2000" kern="0" baseline="-25000" dirty="0">
                          <a:effectLst/>
                        </a:rPr>
                        <a:t>4</a:t>
                      </a:r>
                      <a:r>
                        <a:rPr lang="en-US" sz="2000" kern="0" dirty="0">
                          <a:effectLst/>
                        </a:rPr>
                        <a:t>, other hydrocarbons (tolerates CO</a:t>
                      </a:r>
                      <a:r>
                        <a:rPr lang="en-US" sz="2000" kern="0" baseline="-25000" dirty="0">
                          <a:effectLst/>
                        </a:rPr>
                        <a:t>2</a:t>
                      </a:r>
                      <a:r>
                        <a:rPr lang="en-US" sz="2000" kern="0" dirty="0">
                          <a:effectLst/>
                        </a:rPr>
                        <a: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H</a:t>
                      </a:r>
                      <a:r>
                        <a:rPr lang="en-US" sz="2000" kern="0" baseline="-25000" dirty="0">
                          <a:effectLst/>
                        </a:rPr>
                        <a:t>2</a:t>
                      </a:r>
                      <a:r>
                        <a:rPr lang="en-US" sz="2000" kern="0" dirty="0">
                          <a:effectLst/>
                        </a:rPr>
                        <a:t>, CO, CH</a:t>
                      </a:r>
                      <a:r>
                        <a:rPr lang="en-US" sz="2000" kern="0" baseline="-25000" dirty="0">
                          <a:effectLst/>
                        </a:rPr>
                        <a:t>4</a:t>
                      </a:r>
                      <a:r>
                        <a:rPr lang="en-US" sz="2000" kern="0" dirty="0">
                          <a:effectLst/>
                        </a:rPr>
                        <a:t>, other hydrocarbons (tolerates CO</a:t>
                      </a:r>
                      <a:r>
                        <a:rPr lang="en-US" sz="2000" kern="0" baseline="-25000" dirty="0">
                          <a:effectLst/>
                        </a:rPr>
                        <a:t>2</a:t>
                      </a:r>
                      <a:r>
                        <a:rPr lang="en-US" sz="2000" kern="0" dirty="0">
                          <a:effectLst/>
                        </a:rPr>
                        <a: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3256286520"/>
                  </a:ext>
                </a:extLst>
              </a:tr>
              <a:tr h="0">
                <a:tc>
                  <a:txBody>
                    <a:bodyPr/>
                    <a:lstStyle/>
                    <a:p>
                      <a:pPr marL="0" marR="0" algn="ctr">
                        <a:lnSpc>
                          <a:spcPct val="107000"/>
                        </a:lnSpc>
                        <a:spcBef>
                          <a:spcPts val="0"/>
                        </a:spcBef>
                        <a:spcAft>
                          <a:spcPts val="800"/>
                        </a:spcAft>
                      </a:pPr>
                      <a:r>
                        <a:rPr lang="en-US" sz="2000" kern="0" dirty="0">
                          <a:solidFill>
                            <a:schemeClr val="bg1"/>
                          </a:solidFill>
                          <a:effectLst/>
                        </a:rPr>
                        <a:t>Electrical Efficiency</a:t>
                      </a:r>
                      <a:endPar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chemeClr val="accent2">
                        <a:lumMod val="75000"/>
                      </a:schemeClr>
                    </a:solidFill>
                  </a:tcPr>
                </a:tc>
                <a:tc>
                  <a:txBody>
                    <a:bodyPr/>
                    <a:lstStyle/>
                    <a:p>
                      <a:pPr marL="0" marR="0" algn="ctr">
                        <a:lnSpc>
                          <a:spcPct val="107000"/>
                        </a:lnSpc>
                        <a:spcBef>
                          <a:spcPts val="0"/>
                        </a:spcBef>
                        <a:spcAft>
                          <a:spcPts val="800"/>
                        </a:spcAft>
                      </a:pPr>
                      <a:r>
                        <a:rPr lang="en-US" sz="2000" kern="0">
                          <a:effectLst/>
                        </a:rPr>
                        <a:t>35%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40-60%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40-50%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a:effectLst/>
                        </a:rPr>
                        <a:t>50-60%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2000" kern="0" dirty="0">
                          <a:effectLst/>
                        </a:rPr>
                        <a:t>50-65%</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 xmlns:a16="http://schemas.microsoft.com/office/drawing/2014/main" val="1806585386"/>
                  </a:ext>
                </a:extLst>
              </a:tr>
            </a:tbl>
          </a:graphicData>
        </a:graphic>
      </p:graphicFrame>
      <p:sp>
        <p:nvSpPr>
          <p:cNvPr id="3" name="Rectangle 1">
            <a:extLst>
              <a:ext uri="{FF2B5EF4-FFF2-40B4-BE49-F238E27FC236}">
                <a16:creationId xmlns="" xmlns:a16="http://schemas.microsoft.com/office/drawing/2014/main" id="{F8E15ED4-EE86-6A6C-04EE-70F0887C3A4C}"/>
              </a:ext>
            </a:extLst>
          </p:cNvPr>
          <p:cNvSpPr>
            <a:spLocks noChangeArrowheads="1"/>
          </p:cNvSpPr>
          <p:nvPr/>
        </p:nvSpPr>
        <p:spPr bwMode="auto">
          <a:xfrm>
            <a:off x="202019" y="152400"/>
            <a:ext cx="676230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basically five fuel cell types.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1.      Proton exchange membrane fuel cells (PEMFC)</a:t>
            </a:r>
            <a:endParaRPr kumimoji="0" lang="en-US"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2.      Alkaline fuel cells (AFC)</a:t>
            </a:r>
          </a:p>
        </p:txBody>
      </p:sp>
      <p:sp>
        <p:nvSpPr>
          <p:cNvPr id="5" name="TextBox 4">
            <a:extLst>
              <a:ext uri="{FF2B5EF4-FFF2-40B4-BE49-F238E27FC236}">
                <a16:creationId xmlns="" xmlns:a16="http://schemas.microsoft.com/office/drawing/2014/main" id="{99DFC418-37EC-4A66-2E8E-BB6F47E32EB1}"/>
              </a:ext>
            </a:extLst>
          </p:cNvPr>
          <p:cNvSpPr txBox="1"/>
          <p:nvPr/>
        </p:nvSpPr>
        <p:spPr>
          <a:xfrm>
            <a:off x="7070661" y="76200"/>
            <a:ext cx="5380069"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3.      Phosphoric acid fuel cells (PAFC)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4.      Molten carbonate fuel cells (MCFC)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5.      Solid oxide fuel cells (SOFC)</a:t>
            </a:r>
            <a:endParaRPr kumimoji="0" lang="en-US" altLang="en-US" sz="240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002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BFA5E1F-3E74-2338-25D9-44C8A5892306}"/>
              </a:ext>
            </a:extLst>
          </p:cNvPr>
          <p:cNvSpPr txBox="1"/>
          <p:nvPr/>
        </p:nvSpPr>
        <p:spPr>
          <a:xfrm>
            <a:off x="159487" y="895951"/>
            <a:ext cx="12280605" cy="5525936"/>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fuel cell uses a pure hydrogen gas as fuel and is a alkali fuel cell.</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cell consists of two porous carbon electrodes impregnated with a finely divided platinum or nickel as catalyst with an electrolyte of 25−40% KOH.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cell develops an emf of ~1.23V. The efficiency of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cell is 70%.</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cell may be represented as: C, Pt or Ni / KOH / C, Pt or Ni.</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fuel cell, the pure hydrogen gas is supplied through anode and 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gas is supplied through the cathode.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Presence of Pt (or) Ni catalyst initiates the oxidation of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gas and makes to split up into H</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ions and electrons.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These electrons are travel to the cathode through an external source to produce electric current.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H</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ions migrate towards cathode through the electrolyte and get reduced into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 in presence of 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 xmlns:a16="http://schemas.microsoft.com/office/drawing/2014/main" id="{3946C539-5B8E-D51B-BDF2-1F8654400A4E}"/>
              </a:ext>
            </a:extLst>
          </p:cNvPr>
          <p:cNvSpPr txBox="1"/>
          <p:nvPr/>
        </p:nvSpPr>
        <p:spPr>
          <a:xfrm>
            <a:off x="4210495" y="246236"/>
            <a:ext cx="4338084" cy="522259"/>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Hydrogen-Oxygen fuel cell </a:t>
            </a:r>
          </a:p>
        </p:txBody>
      </p:sp>
    </p:spTree>
    <p:extLst>
      <p:ext uri="{BB962C8B-B14F-4D97-AF65-F5344CB8AC3E}">
        <p14:creationId xmlns:p14="http://schemas.microsoft.com/office/powerpoint/2010/main" val="81428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DFFF385-2E82-F8AB-643D-C21DF2F68A85}"/>
              </a:ext>
            </a:extLst>
          </p:cNvPr>
          <p:cNvSpPr txBox="1"/>
          <p:nvPr/>
        </p:nvSpPr>
        <p:spPr>
          <a:xfrm>
            <a:off x="244542" y="251136"/>
            <a:ext cx="6570927" cy="2056910"/>
          </a:xfrm>
          <a:prstGeom prst="rect">
            <a:avLst/>
          </a:prstGeom>
          <a:noFill/>
        </p:spPr>
        <p:txBody>
          <a:bodyPr wrap="square">
            <a:spAutoFit/>
          </a:bodyPr>
          <a:lstStyle/>
          <a:p>
            <a:pPr algn="just">
              <a:defRPr/>
            </a:pPr>
            <a:r>
              <a:rPr lang="en-IN" sz="2400" b="1" dirty="0">
                <a:solidFill>
                  <a:srgbClr val="002060"/>
                </a:solidFill>
                <a:latin typeface="Times New Roman" panose="02020603050405020304" pitchFamily="18" charset="0"/>
                <a:cs typeface="Times New Roman" panose="02020603050405020304" pitchFamily="18" charset="0"/>
                <a:sym typeface="Arial" charset="0"/>
              </a:rPr>
              <a:t>Cell reactions:</a:t>
            </a:r>
          </a:p>
          <a:p>
            <a:pPr>
              <a:lnSpc>
                <a:spcPct val="150000"/>
              </a:lnSpc>
              <a:defRPr/>
            </a:pPr>
            <a:r>
              <a:rPr lang="en-US" sz="2400" b="1" dirty="0">
                <a:solidFill>
                  <a:srgbClr val="C00000"/>
                </a:solidFill>
                <a:latin typeface="Times New Roman" panose="02020603050405020304" pitchFamily="18" charset="0"/>
                <a:cs typeface="Times New Roman" panose="02020603050405020304" pitchFamily="18" charset="0"/>
                <a:sym typeface="Arial" charset="0"/>
              </a:rPr>
              <a:t>At anode    : </a:t>
            </a:r>
            <a:r>
              <a:rPr lang="en-US" sz="2400" b="1" dirty="0">
                <a:solidFill>
                  <a:srgbClr val="00B0F0"/>
                </a:solidFill>
                <a:latin typeface="Times New Roman" panose="02020603050405020304" pitchFamily="18" charset="0"/>
                <a:cs typeface="Times New Roman" panose="02020603050405020304" pitchFamily="18" charset="0"/>
                <a:sym typeface="Arial" charset="0"/>
              </a:rPr>
              <a:t>2H</a:t>
            </a:r>
            <a:r>
              <a:rPr lang="en-US" sz="2400" b="1" baseline="-25000" dirty="0">
                <a:solidFill>
                  <a:srgbClr val="00B0F0"/>
                </a:solidFill>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(g) </a:t>
            </a:r>
            <a:r>
              <a:rPr lang="en-US" sz="2400" b="1" dirty="0">
                <a:solidFill>
                  <a:srgbClr val="00B0F0"/>
                </a:solidFill>
                <a:latin typeface="Times New Roman" panose="02020603050405020304" pitchFamily="18" charset="0"/>
                <a:cs typeface="Times New Roman" panose="02020603050405020304" pitchFamily="18" charset="0"/>
                <a:sym typeface="Arial" charset="0"/>
              </a:rPr>
              <a:t>+ 4</a:t>
            </a:r>
            <a:r>
              <a:rPr lang="en-IN" sz="2400" b="1" dirty="0">
                <a:solidFill>
                  <a:srgbClr val="00B0F0"/>
                </a:solidFill>
                <a:latin typeface="Times New Roman" panose="02020603050405020304" pitchFamily="18" charset="0"/>
                <a:cs typeface="Times New Roman" panose="02020603050405020304" pitchFamily="18" charset="0"/>
                <a:sym typeface="Arial" charset="0"/>
              </a:rPr>
              <a:t>OH</a:t>
            </a:r>
            <a:r>
              <a:rPr lang="en-IN" sz="2400" b="1" baseline="30000" dirty="0">
                <a:solidFill>
                  <a:srgbClr val="00B0F0"/>
                </a:solidFill>
                <a:latin typeface="Times New Roman" panose="02020603050405020304" pitchFamily="18" charset="0"/>
                <a:cs typeface="Times New Roman" panose="02020603050405020304" pitchFamily="18" charset="0"/>
                <a:sym typeface="Arial" charset="0"/>
              </a:rPr>
              <a:t>- </a:t>
            </a:r>
            <a:r>
              <a:rPr lang="en-US" sz="2400" dirty="0">
                <a:latin typeface="Times New Roman" panose="02020603050405020304" pitchFamily="18" charset="0"/>
                <a:cs typeface="Times New Roman" panose="02020603050405020304" pitchFamily="18" charset="0"/>
                <a:sym typeface="Arial" charset="0"/>
              </a:rPr>
              <a:t>(g) </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 4H</a:t>
            </a:r>
            <a:r>
              <a:rPr lang="en-US" sz="2400" b="1" baseline="-25000" dirty="0">
                <a:solidFill>
                  <a:srgbClr val="00B0F0"/>
                </a:solidFill>
                <a:latin typeface="Times New Roman" panose="02020603050405020304" pitchFamily="18" charset="0"/>
                <a:cs typeface="Times New Roman" panose="02020603050405020304" pitchFamily="18" charset="0"/>
                <a:sym typeface="Wingdings" pitchFamily="2" charset="2"/>
              </a:rPr>
              <a:t>2</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O</a:t>
            </a:r>
            <a:r>
              <a:rPr lang="en-US" sz="2400" dirty="0">
                <a:latin typeface="Times New Roman" panose="02020603050405020304" pitchFamily="18" charset="0"/>
                <a:cs typeface="Times New Roman" panose="02020603050405020304" pitchFamily="18" charset="0"/>
                <a:sym typeface="Wingdings" pitchFamily="2" charset="2"/>
              </a:rPr>
              <a:t>(l) </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+ 4e-</a:t>
            </a:r>
          </a:p>
          <a:p>
            <a:pPr>
              <a:lnSpc>
                <a:spcPct val="150000"/>
              </a:lnSpc>
              <a:buFont typeface="Arial" charset="0"/>
              <a:buNone/>
              <a:defRPr/>
            </a:pPr>
            <a:r>
              <a:rPr lang="en-US" sz="2400" b="1" dirty="0">
                <a:solidFill>
                  <a:srgbClr val="C00000"/>
                </a:solidFill>
                <a:latin typeface="Times New Roman" panose="02020603050405020304" pitchFamily="18" charset="0"/>
                <a:cs typeface="Times New Roman" panose="02020603050405020304" pitchFamily="18" charset="0"/>
                <a:sym typeface="Wingdings" pitchFamily="2" charset="2"/>
              </a:rPr>
              <a:t>At cathode : </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O</a:t>
            </a:r>
            <a:r>
              <a:rPr lang="en-US" sz="2400" b="1" baseline="-25000" dirty="0">
                <a:solidFill>
                  <a:srgbClr val="00B0F0"/>
                </a:solidFill>
                <a:latin typeface="Times New Roman" panose="02020603050405020304" pitchFamily="18" charset="0"/>
                <a:cs typeface="Times New Roman" panose="02020603050405020304" pitchFamily="18" charset="0"/>
                <a:sym typeface="Wingdings" pitchFamily="2" charset="2"/>
              </a:rPr>
              <a:t>2</a:t>
            </a:r>
            <a:r>
              <a:rPr lang="en-US" sz="2400" dirty="0">
                <a:latin typeface="Times New Roman" panose="02020603050405020304" pitchFamily="18" charset="0"/>
                <a:cs typeface="Times New Roman" panose="02020603050405020304" pitchFamily="18" charset="0"/>
                <a:sym typeface="Wingdings" pitchFamily="2" charset="2"/>
              </a:rPr>
              <a:t>(g) </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+ 2H</a:t>
            </a:r>
            <a:r>
              <a:rPr lang="en-US" sz="2400" b="1" baseline="-25000" dirty="0">
                <a:solidFill>
                  <a:srgbClr val="00B0F0"/>
                </a:solidFill>
                <a:latin typeface="Times New Roman" panose="02020603050405020304" pitchFamily="18" charset="0"/>
                <a:cs typeface="Times New Roman" panose="02020603050405020304" pitchFamily="18" charset="0"/>
                <a:sym typeface="Wingdings" pitchFamily="2" charset="2"/>
              </a:rPr>
              <a:t>2</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O</a:t>
            </a:r>
            <a:r>
              <a:rPr lang="en-US" sz="2400" dirty="0">
                <a:latin typeface="Times New Roman" panose="02020603050405020304" pitchFamily="18" charset="0"/>
                <a:cs typeface="Times New Roman" panose="02020603050405020304" pitchFamily="18" charset="0"/>
                <a:sym typeface="Wingdings" pitchFamily="2" charset="2"/>
              </a:rPr>
              <a:t>(l) </a:t>
            </a:r>
            <a:r>
              <a:rPr lang="en-US" sz="2400" b="1" dirty="0">
                <a:solidFill>
                  <a:srgbClr val="00B0F0"/>
                </a:solidFill>
                <a:latin typeface="Times New Roman" panose="02020603050405020304" pitchFamily="18" charset="0"/>
                <a:cs typeface="Times New Roman" panose="02020603050405020304" pitchFamily="18" charset="0"/>
                <a:sym typeface="Wingdings" pitchFamily="2" charset="2"/>
              </a:rPr>
              <a:t>+ 4e-  4</a:t>
            </a:r>
            <a:r>
              <a:rPr lang="en-IN" sz="2400" b="1" dirty="0">
                <a:solidFill>
                  <a:srgbClr val="00B0F0"/>
                </a:solidFill>
                <a:latin typeface="Times New Roman" panose="02020603050405020304" pitchFamily="18" charset="0"/>
                <a:cs typeface="Times New Roman" panose="02020603050405020304" pitchFamily="18" charset="0"/>
                <a:sym typeface="Arial" charset="0"/>
              </a:rPr>
              <a:t> OH</a:t>
            </a:r>
            <a:r>
              <a:rPr lang="en-IN" sz="2400" b="1" baseline="30000" dirty="0">
                <a:solidFill>
                  <a:srgbClr val="00B0F0"/>
                </a:solidFill>
                <a:latin typeface="Times New Roman" panose="02020603050405020304" pitchFamily="18" charset="0"/>
                <a:cs typeface="Times New Roman" panose="02020603050405020304" pitchFamily="18" charset="0"/>
                <a:sym typeface="Arial" charset="0"/>
              </a:rPr>
              <a:t>-</a:t>
            </a:r>
            <a:r>
              <a:rPr lang="en-US" sz="2400" dirty="0">
                <a:latin typeface="Times New Roman" panose="02020603050405020304" pitchFamily="18" charset="0"/>
                <a:cs typeface="Times New Roman" panose="02020603050405020304" pitchFamily="18" charset="0"/>
                <a:sym typeface="Wingdings" pitchFamily="2" charset="2"/>
              </a:rPr>
              <a:t>(aq)</a:t>
            </a:r>
            <a:endParaRPr lang="en-US" sz="2400" b="1" dirty="0">
              <a:solidFill>
                <a:srgbClr val="00B0F0"/>
              </a:solidFill>
              <a:latin typeface="Times New Roman" panose="02020603050405020304" pitchFamily="18" charset="0"/>
              <a:cs typeface="Times New Roman" panose="02020603050405020304" pitchFamily="18" charset="0"/>
              <a:sym typeface="Wingdings" pitchFamily="2" charset="2"/>
            </a:endParaRPr>
          </a:p>
          <a:p>
            <a:pPr>
              <a:lnSpc>
                <a:spcPct val="150000"/>
              </a:lnSpc>
              <a:buFont typeface="Arial" charset="0"/>
              <a:buNone/>
              <a:defRPr/>
            </a:pPr>
            <a:r>
              <a:rPr lang="en-US" sz="2400" b="1" dirty="0">
                <a:solidFill>
                  <a:srgbClr val="C00000"/>
                </a:solidFill>
                <a:latin typeface="Times New Roman" panose="02020603050405020304" pitchFamily="18" charset="0"/>
                <a:cs typeface="Times New Roman" panose="02020603050405020304" pitchFamily="18" charset="0"/>
                <a:sym typeface="Arial" charset="0"/>
              </a:rPr>
              <a:t>Net reaction</a:t>
            </a:r>
            <a:r>
              <a:rPr lang="en-US" sz="2400" dirty="0">
                <a:latin typeface="Times New Roman" panose="02020603050405020304" pitchFamily="18" charset="0"/>
                <a:cs typeface="Times New Roman" panose="02020603050405020304" pitchFamily="18" charset="0"/>
                <a:sym typeface="Arial" charset="0"/>
              </a:rPr>
              <a:t>:    </a:t>
            </a:r>
            <a:r>
              <a:rPr lang="en-US" sz="2400" b="1" dirty="0">
                <a:solidFill>
                  <a:srgbClr val="002060"/>
                </a:solidFill>
                <a:latin typeface="Times New Roman" panose="02020603050405020304" pitchFamily="18" charset="0"/>
                <a:cs typeface="Times New Roman" panose="02020603050405020304" pitchFamily="18" charset="0"/>
                <a:sym typeface="Arial" charset="0"/>
              </a:rPr>
              <a:t>2H</a:t>
            </a:r>
            <a:r>
              <a:rPr lang="en-US" sz="2400" b="1" baseline="-25000" dirty="0">
                <a:solidFill>
                  <a:srgbClr val="002060"/>
                </a:solidFill>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(g)  </a:t>
            </a:r>
            <a:r>
              <a:rPr lang="en-US" sz="2400" b="1" dirty="0">
                <a:solidFill>
                  <a:srgbClr val="002060"/>
                </a:solidFill>
                <a:latin typeface="Times New Roman" panose="02020603050405020304" pitchFamily="18" charset="0"/>
                <a:cs typeface="Times New Roman" panose="02020603050405020304" pitchFamily="18" charset="0"/>
                <a:sym typeface="Arial" charset="0"/>
              </a:rPr>
              <a:t>+ O</a:t>
            </a:r>
            <a:r>
              <a:rPr lang="en-US" sz="2400" b="1" baseline="-25000" dirty="0">
                <a:solidFill>
                  <a:srgbClr val="002060"/>
                </a:solidFill>
                <a:latin typeface="Times New Roman" panose="02020603050405020304" pitchFamily="18" charset="0"/>
                <a:cs typeface="Times New Roman" panose="02020603050405020304" pitchFamily="18" charset="0"/>
                <a:sym typeface="Arial" charset="0"/>
              </a:rPr>
              <a:t>2</a:t>
            </a:r>
            <a:r>
              <a:rPr lang="en-US" sz="2400" dirty="0">
                <a:latin typeface="Times New Roman" panose="02020603050405020304" pitchFamily="18" charset="0"/>
                <a:cs typeface="Times New Roman" panose="02020603050405020304" pitchFamily="18" charset="0"/>
                <a:sym typeface="Arial" charset="0"/>
              </a:rPr>
              <a:t>(g)      </a:t>
            </a:r>
            <a:r>
              <a:rPr lang="en-US" sz="2400" b="1" dirty="0">
                <a:solidFill>
                  <a:srgbClr val="002060"/>
                </a:solidFill>
                <a:latin typeface="Times New Roman" panose="02020603050405020304" pitchFamily="18" charset="0"/>
                <a:cs typeface="Times New Roman" panose="02020603050405020304" pitchFamily="18" charset="0"/>
                <a:sym typeface="Wingdings" pitchFamily="2" charset="2"/>
              </a:rPr>
              <a:t>  2H</a:t>
            </a:r>
            <a:r>
              <a:rPr lang="en-US" sz="2400" b="1" baseline="-25000" dirty="0">
                <a:solidFill>
                  <a:srgbClr val="002060"/>
                </a:solidFill>
                <a:latin typeface="Times New Roman" panose="02020603050405020304" pitchFamily="18" charset="0"/>
                <a:cs typeface="Times New Roman" panose="02020603050405020304" pitchFamily="18" charset="0"/>
                <a:sym typeface="Wingdings" pitchFamily="2" charset="2"/>
              </a:rPr>
              <a:t>2</a:t>
            </a:r>
            <a:r>
              <a:rPr lang="en-US" sz="2400" b="1" dirty="0">
                <a:solidFill>
                  <a:srgbClr val="002060"/>
                </a:solidFill>
                <a:latin typeface="Times New Roman" panose="02020603050405020304" pitchFamily="18" charset="0"/>
                <a:cs typeface="Times New Roman" panose="02020603050405020304" pitchFamily="18" charset="0"/>
                <a:sym typeface="Wingdings" pitchFamily="2" charset="2"/>
              </a:rPr>
              <a:t>O</a:t>
            </a:r>
            <a:r>
              <a:rPr lang="en-US" sz="2400" dirty="0">
                <a:latin typeface="Times New Roman" panose="02020603050405020304" pitchFamily="18" charset="0"/>
                <a:cs typeface="Times New Roman" panose="02020603050405020304" pitchFamily="18" charset="0"/>
                <a:sym typeface="Wingdings" pitchFamily="2" charset="2"/>
              </a:rPr>
              <a:t>(l)</a:t>
            </a:r>
            <a:r>
              <a:rPr lang="en-US" sz="2400" b="1" dirty="0">
                <a:solidFill>
                  <a:srgbClr val="002060"/>
                </a:solidFill>
                <a:latin typeface="Times New Roman" panose="02020603050405020304" pitchFamily="18" charset="0"/>
                <a:cs typeface="Times New Roman" panose="02020603050405020304" pitchFamily="18" charset="0"/>
                <a:sym typeface="Wingdings" pitchFamily="2" charset="2"/>
              </a:rPr>
              <a:t>+ E.</a:t>
            </a:r>
            <a:endParaRPr lang="en-US" sz="2400" b="1" dirty="0">
              <a:solidFill>
                <a:srgbClr val="002060"/>
              </a:solidFill>
              <a:latin typeface="Times New Roman" panose="02020603050405020304" pitchFamily="18" charset="0"/>
              <a:cs typeface="Times New Roman" panose="02020603050405020304" pitchFamily="18" charset="0"/>
              <a:sym typeface="Arial" charset="0"/>
            </a:endParaRPr>
          </a:p>
        </p:txBody>
      </p:sp>
      <p:pic>
        <p:nvPicPr>
          <p:cNvPr id="6" name="Picture 5">
            <a:extLst>
              <a:ext uri="{FF2B5EF4-FFF2-40B4-BE49-F238E27FC236}">
                <a16:creationId xmlns="" xmlns:a16="http://schemas.microsoft.com/office/drawing/2014/main" id="{1CA5E78E-3023-E4BF-73AE-8C1AE48E9F52}"/>
              </a:ext>
            </a:extLst>
          </p:cNvPr>
          <p:cNvPicPr>
            <a:picLocks noChangeAspect="1"/>
          </p:cNvPicPr>
          <p:nvPr/>
        </p:nvPicPr>
        <p:blipFill>
          <a:blip r:embed="rId3"/>
          <a:stretch>
            <a:fillRect/>
          </a:stretch>
        </p:blipFill>
        <p:spPr>
          <a:xfrm>
            <a:off x="7010860" y="251136"/>
            <a:ext cx="5673794" cy="6341050"/>
          </a:xfrm>
          <a:prstGeom prst="rect">
            <a:avLst/>
          </a:prstGeom>
          <a:ln w="3175">
            <a:noFill/>
          </a:ln>
        </p:spPr>
      </p:pic>
      <p:sp>
        <p:nvSpPr>
          <p:cNvPr id="8" name="TextBox 7">
            <a:extLst>
              <a:ext uri="{FF2B5EF4-FFF2-40B4-BE49-F238E27FC236}">
                <a16:creationId xmlns="" xmlns:a16="http://schemas.microsoft.com/office/drawing/2014/main" id="{8EA049C6-616A-B633-CF4C-881EC2D740CD}"/>
              </a:ext>
            </a:extLst>
          </p:cNvPr>
          <p:cNvSpPr txBox="1"/>
          <p:nvPr/>
        </p:nvSpPr>
        <p:spPr>
          <a:xfrm>
            <a:off x="244541" y="2236149"/>
            <a:ext cx="7814937" cy="4278094"/>
          </a:xfrm>
          <a:prstGeom prst="rect">
            <a:avLst/>
          </a:prstGeom>
          <a:noFill/>
        </p:spPr>
        <p:txBody>
          <a:bodyPr wrap="square">
            <a:spAutoFit/>
          </a:bodyPr>
          <a:lstStyle/>
          <a:p>
            <a:pPr marL="0" marR="0" algn="just">
              <a:lnSpc>
                <a:spcPts val="2880"/>
              </a:lnSpc>
              <a:spcBef>
                <a:spcPts val="0"/>
              </a:spcBef>
              <a:spcAft>
                <a:spcPts val="1500"/>
              </a:spcAft>
            </a:pPr>
            <a:r>
              <a:rPr lang="en-US" sz="2400" b="1" kern="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Advantages</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1800"/>
              </a:lnSpc>
              <a:spcBef>
                <a:spcPts val="0"/>
              </a:spcBef>
              <a:spcAft>
                <a:spcPts val="1125"/>
              </a:spcAft>
              <a:buFont typeface="+mj-lt"/>
              <a:buAutoNum type="arabicPeriod"/>
            </a:pPr>
            <a:r>
              <a:rPr lang="en-US" sz="2400" kern="0" dirty="0">
                <a:solidFill>
                  <a:srgbClr val="3C4852"/>
                </a:solidFill>
                <a:effectLst/>
                <a:latin typeface="Times New Roman" panose="02020603050405020304" pitchFamily="18" charset="0"/>
                <a:ea typeface="Times New Roman" panose="02020603050405020304" pitchFamily="18" charset="0"/>
                <a:cs typeface="Times New Roman" panose="02020603050405020304" pitchFamily="18" charset="0"/>
              </a:rPr>
              <a:t>Hydrogen and oxygen are readily available.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1800"/>
              </a:lnSpc>
              <a:spcBef>
                <a:spcPts val="0"/>
              </a:spcBef>
              <a:spcAft>
                <a:spcPts val="1125"/>
              </a:spcAft>
              <a:buFont typeface="+mj-lt"/>
              <a:buAutoNum type="arabicPeriod"/>
            </a:pPr>
            <a:r>
              <a:rPr lang="en-US" sz="2400" kern="0" dirty="0">
                <a:solidFill>
                  <a:srgbClr val="3C4852"/>
                </a:solidFill>
                <a:effectLst/>
                <a:latin typeface="Times New Roman" panose="02020603050405020304" pitchFamily="18" charset="0"/>
                <a:ea typeface="Times New Roman" panose="02020603050405020304" pitchFamily="18" charset="0"/>
                <a:cs typeface="Times New Roman" panose="02020603050405020304" pitchFamily="18" charset="0"/>
              </a:rPr>
              <a:t>It does not pollute the environment.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1800"/>
              </a:lnSpc>
              <a:spcBef>
                <a:spcPts val="0"/>
              </a:spcBef>
              <a:spcAft>
                <a:spcPts val="1125"/>
              </a:spcAft>
              <a:buFont typeface="+mj-lt"/>
              <a:buAutoNum type="arabicPeriod"/>
            </a:pPr>
            <a:r>
              <a:rPr lang="en-US" sz="2400" kern="0" dirty="0">
                <a:solidFill>
                  <a:srgbClr val="3C4852"/>
                </a:solidFill>
                <a:effectLst/>
                <a:latin typeface="Times New Roman" panose="02020603050405020304" pitchFamily="18" charset="0"/>
                <a:ea typeface="Times New Roman" panose="02020603050405020304" pitchFamily="18" charset="0"/>
                <a:cs typeface="Times New Roman" panose="02020603050405020304" pitchFamily="18" charset="0"/>
              </a:rPr>
              <a:t>It is used to power rockets.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1800"/>
              </a:lnSpc>
              <a:spcBef>
                <a:spcPts val="0"/>
              </a:spcBef>
              <a:spcAft>
                <a:spcPts val="1125"/>
              </a:spcAft>
              <a:buFont typeface="+mj-lt"/>
              <a:buAutoNum type="arabicPeriod"/>
            </a:pPr>
            <a:r>
              <a:rPr lang="en-US" sz="2400" kern="0" dirty="0">
                <a:solidFill>
                  <a:srgbClr val="3C4852"/>
                </a:solidFill>
                <a:effectLst/>
                <a:latin typeface="Times New Roman" panose="02020603050405020304" pitchFamily="18" charset="0"/>
                <a:ea typeface="Times New Roman" panose="02020603050405020304" pitchFamily="18" charset="0"/>
                <a:cs typeface="Times New Roman" panose="02020603050405020304" pitchFamily="18" charset="0"/>
              </a:rPr>
              <a:t>A hydrogen fuel cell is a renewable energy source.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1800"/>
              </a:lnSpc>
              <a:spcBef>
                <a:spcPts val="0"/>
              </a:spcBef>
              <a:spcAft>
                <a:spcPts val="1125"/>
              </a:spcAft>
              <a:buFont typeface="+mj-lt"/>
              <a:buAutoNum type="arabicPeriod"/>
            </a:pPr>
            <a:r>
              <a:rPr lang="en-US" sz="2400" kern="0" dirty="0">
                <a:solidFill>
                  <a:srgbClr val="3C4852"/>
                </a:solidFill>
                <a:effectLst/>
                <a:latin typeface="Times New Roman" panose="02020603050405020304" pitchFamily="18" charset="0"/>
                <a:ea typeface="Times New Roman" panose="02020603050405020304" pitchFamily="18" charset="0"/>
                <a:cs typeface="Times New Roman" panose="02020603050405020304" pitchFamily="18" charset="0"/>
              </a:rPr>
              <a:t>Release less heat, so can be used in military applications. </a:t>
            </a:r>
            <a:endParaRPr lang="en-US" sz="24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a:lnSpc>
                <a:spcPts val="1800"/>
              </a:lnSpc>
              <a:spcBef>
                <a:spcPts val="0"/>
              </a:spcBef>
              <a:spcAft>
                <a:spcPts val="1125"/>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Applications:</a:t>
            </a:r>
            <a:endPar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just">
              <a:spcBef>
                <a:spcPts val="0"/>
              </a:spcBef>
              <a:spcAft>
                <a:spcPts val="1125"/>
              </a:spcAft>
              <a:buFont typeface="+mj-lt"/>
              <a:buAutoNum type="arabicPeriod"/>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sed in space vehicles, submarines or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military-vehicles.</a:t>
            </a:r>
          </a:p>
          <a:p>
            <a:pPr marL="457200" marR="0" lvl="0" indent="-457200" algn="just">
              <a:spcBef>
                <a:spcPts val="0"/>
              </a:spcBef>
              <a:spcAft>
                <a:spcPts val="1125"/>
              </a:spcAft>
              <a:buFont typeface="+mj-lt"/>
              <a:buAutoNum type="arabicPeriod"/>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ight weight-cells are preferred for space crafts.</a:t>
            </a:r>
          </a:p>
          <a:p>
            <a:pPr marL="457200" marR="0" lvl="0" indent="-457200" algn="just">
              <a:spcBef>
                <a:spcPts val="0"/>
              </a:spcBef>
              <a:spcAft>
                <a:spcPts val="1125"/>
              </a:spcAft>
              <a:buFont typeface="+mj-lt"/>
              <a:buAutoNum type="arabicPeriod"/>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roduct water valuable source of fresh water to astronauts.</a:t>
            </a:r>
          </a:p>
        </p:txBody>
      </p:sp>
    </p:spTree>
    <p:extLst>
      <p:ext uri="{BB962C8B-B14F-4D97-AF65-F5344CB8AC3E}">
        <p14:creationId xmlns:p14="http://schemas.microsoft.com/office/powerpoint/2010/main" val="2235455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AE516E7-8238-8296-9ABF-64F3EA2AA332}"/>
              </a:ext>
            </a:extLst>
          </p:cNvPr>
          <p:cNvSpPr txBox="1"/>
          <p:nvPr/>
        </p:nvSpPr>
        <p:spPr>
          <a:xfrm>
            <a:off x="265813" y="646006"/>
            <a:ext cx="12248707" cy="5921108"/>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Direct methanol fuel cells (DMFCs) are a type of proton-exchange membrane fuel cells (PEMFCs).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C</a:t>
            </a:r>
            <a:r>
              <a:rPr lang="en-US" sz="24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arbon rods impregnated with Platinum are used as electrodes.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Polymeric proton exchange membrane is used as electrolyte.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 fuel methanol and water supplied to the anode.  The methanol molecule's carbon-hydrogen, and oxygen-hydrogen bonds are broken to generate electrons and protons.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W</a:t>
            </a:r>
            <a:r>
              <a:rPr lang="en-US" sz="24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ater molecule's oxygen-hydrogen bond is also broken to generate an electron and proton.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carbon from the methanol and the oxygen from the water combine to form carbon dioxide.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Oxygen from air (supplied to the cathode) is simultaneously reduced at the cathode.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positive ions (H</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are transferred across the proton exchange membrane to the cathode where they react with oxygen to produce water.</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Electrons are transported through an external circuit from anode to cathode, providing power to a connected device. </a:t>
            </a:r>
          </a:p>
        </p:txBody>
      </p:sp>
      <p:sp>
        <p:nvSpPr>
          <p:cNvPr id="5" name="TextBox 4">
            <a:extLst>
              <a:ext uri="{FF2B5EF4-FFF2-40B4-BE49-F238E27FC236}">
                <a16:creationId xmlns="" xmlns:a16="http://schemas.microsoft.com/office/drawing/2014/main" id="{CDF9369B-8E4E-5F6D-34BD-FA6CF9370BB5}"/>
              </a:ext>
            </a:extLst>
          </p:cNvPr>
          <p:cNvSpPr txBox="1"/>
          <p:nvPr/>
        </p:nvSpPr>
        <p:spPr>
          <a:xfrm>
            <a:off x="4178603" y="150540"/>
            <a:ext cx="4465674" cy="522259"/>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Methanol – Oxygen fuel cell</a:t>
            </a:r>
          </a:p>
        </p:txBody>
      </p:sp>
    </p:spTree>
    <p:extLst>
      <p:ext uri="{BB962C8B-B14F-4D97-AF65-F5344CB8AC3E}">
        <p14:creationId xmlns:p14="http://schemas.microsoft.com/office/powerpoint/2010/main" val="1031780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7B8D9D6B-0962-F180-3C84-96F678813C53}"/>
                  </a:ext>
                </a:extLst>
              </p:cNvPr>
              <p:cNvSpPr txBox="1"/>
              <p:nvPr/>
            </p:nvSpPr>
            <p:spPr>
              <a:xfrm>
                <a:off x="276437" y="264257"/>
                <a:ext cx="7761778" cy="2164823"/>
              </a:xfrm>
              <a:prstGeom prst="rect">
                <a:avLst/>
              </a:prstGeom>
              <a:noFill/>
            </p:spPr>
            <p:txBody>
              <a:bodyPr wrap="square">
                <a:spAutoFit/>
              </a:bodyPr>
              <a:lstStyle/>
              <a:p>
                <a:pPr marL="0" marR="0" algn="just">
                  <a:lnSpc>
                    <a:spcPct val="115000"/>
                  </a:lnSpc>
                  <a:spcBef>
                    <a:spcPts val="0"/>
                  </a:spcBef>
                  <a:spcAft>
                    <a:spcPts val="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The half – reactions are: </a:t>
                </a:r>
              </a:p>
              <a:p>
                <a:pPr marL="0" marR="0" algn="just">
                  <a:lnSpc>
                    <a:spcPct val="115000"/>
                  </a:lnSpc>
                  <a:spcBef>
                    <a:spcPts val="0"/>
                  </a:spcBef>
                  <a:spcAft>
                    <a:spcPts val="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Oxidation: </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CH</a:t>
                </a:r>
                <a:r>
                  <a:rPr lang="en-US" sz="2400" b="1" kern="100" baseline="-25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OH(l) + H</a:t>
                </a:r>
                <a:r>
                  <a:rPr lang="en-US" sz="2400" b="1" kern="100" baseline="-25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 (l) → CO</a:t>
                </a:r>
                <a:r>
                  <a:rPr lang="en-US" sz="2400" b="1" kern="100" baseline="-25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(g) + 6H</a:t>
                </a:r>
                <a:r>
                  <a:rPr lang="en-US" sz="2400" b="1" kern="100" baseline="30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(aq) + 6e</a:t>
                </a:r>
                <a:r>
                  <a:rPr lang="en-US" sz="2400" b="1" kern="100" baseline="30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15000"/>
                  </a:lnSpc>
                  <a:spcBef>
                    <a:spcPts val="0"/>
                  </a:spcBef>
                  <a:spcAft>
                    <a:spcPts val="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Reduction: </a:t>
                </a:r>
                <a14:m>
                  <m:oMath xmlns:m="http://schemas.openxmlformats.org/officeDocument/2006/math">
                    <m:f>
                      <m:fPr>
                        <m:ctrlPr>
                          <a:rPr lang="en-US" sz="2400" b="1" i="1" kern="100" smtClean="0">
                            <a:solidFill>
                              <a:srgbClr val="7030A0"/>
                            </a:solidFill>
                            <a:effectLst/>
                            <a:latin typeface="Cambria Math"/>
                            <a:ea typeface="Calibri" panose="020F0502020204030204" pitchFamily="34" charset="0"/>
                            <a:cs typeface="Times New Roman" panose="02020603050405020304" pitchFamily="18" charset="0"/>
                          </a:rPr>
                        </m:ctrlPr>
                      </m:fPr>
                      <m:num>
                        <m:r>
                          <a:rPr lang="en-US" sz="2400" b="1" i="1" kern="10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𝟑</m:t>
                        </m:r>
                      </m:num>
                      <m:den>
                        <m:r>
                          <a:rPr lang="en-US" sz="2400" b="1" i="1" kern="10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𝟐</m:t>
                        </m:r>
                      </m:den>
                    </m:f>
                  </m:oMath>
                </a14:m>
                <a:r>
                  <a:rPr lang="en-US" sz="2400" b="1" kern="1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 O</a:t>
                </a:r>
                <a:r>
                  <a:rPr lang="en-US" sz="2400" b="1" kern="100" baseline="-25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(g) + 6H</a:t>
                </a:r>
                <a:r>
                  <a:rPr lang="en-US" sz="2400" b="1" kern="100" baseline="30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(aq) + 6e</a:t>
                </a:r>
                <a:r>
                  <a:rPr lang="en-US" sz="2400" b="1" kern="100" baseline="30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 3H</a:t>
                </a:r>
                <a:r>
                  <a:rPr lang="en-US" sz="2400" b="1" kern="100" baseline="-250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 (l)</a:t>
                </a:r>
              </a:p>
              <a:p>
                <a:pPr marL="0" marR="0" algn="just">
                  <a:lnSpc>
                    <a:spcPct val="115000"/>
                  </a:lnSpc>
                  <a:spcBef>
                    <a:spcPts val="0"/>
                  </a:spcBef>
                  <a:spcAft>
                    <a:spcPts val="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Net: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CH</a:t>
                </a:r>
                <a:r>
                  <a:rPr lang="en-US" sz="2400" b="1" kern="100" baseline="-25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OH(l) + </a:t>
                </a:r>
                <a14:m>
                  <m:oMath xmlns:m="http://schemas.openxmlformats.org/officeDocument/2006/math">
                    <m:f>
                      <m:fPr>
                        <m:ctrlPr>
                          <a:rPr lang="en-US" sz="2400" b="1" i="1" kern="100">
                            <a:solidFill>
                              <a:srgbClr val="C00000"/>
                            </a:solidFill>
                            <a:effectLst/>
                            <a:latin typeface="Cambria Math"/>
                            <a:ea typeface="Calibri" panose="020F0502020204030204" pitchFamily="34" charset="0"/>
                            <a:cs typeface="Times New Roman" panose="02020603050405020304" pitchFamily="18" charset="0"/>
                          </a:rPr>
                        </m:ctrlPr>
                      </m:fPr>
                      <m:num>
                        <m:r>
                          <a:rPr lang="en-US" sz="2400" b="1" i="1" kern="100">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𝟑</m:t>
                        </m:r>
                      </m:num>
                      <m:den>
                        <m:r>
                          <a:rPr lang="en-US" sz="2400" b="1" i="1" kern="100">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𝟐</m:t>
                        </m:r>
                      </m:den>
                    </m:f>
                  </m:oMath>
                </a14:m>
                <a:r>
                  <a:rPr lang="en-US" sz="24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O</a:t>
                </a:r>
                <a:r>
                  <a:rPr lang="en-US" sz="2400" b="1" kern="100" baseline="-25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(g) → CO</a:t>
                </a:r>
                <a:r>
                  <a:rPr lang="en-US" sz="2400" b="1" kern="100" baseline="-25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 + 2H</a:t>
                </a:r>
                <a:r>
                  <a:rPr lang="en-US" sz="2400" b="1" kern="100" baseline="-25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O(l)</a:t>
                </a:r>
                <a:endPar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B8D9D6B-0962-F180-3C84-96F678813C53}"/>
                  </a:ext>
                </a:extLst>
              </p:cNvPr>
              <p:cNvSpPr txBox="1">
                <a:spLocks noRot="1" noChangeAspect="1" noMove="1" noResize="1" noEditPoints="1" noAdjustHandles="1" noChangeArrowheads="1" noChangeShapeType="1" noTextEdit="1"/>
              </p:cNvSpPr>
              <p:nvPr/>
            </p:nvSpPr>
            <p:spPr>
              <a:xfrm>
                <a:off x="276437" y="264257"/>
                <a:ext cx="7761778" cy="2164823"/>
              </a:xfrm>
              <a:prstGeom prst="rect">
                <a:avLst/>
              </a:prstGeom>
              <a:blipFill>
                <a:blip r:embed="rId3"/>
                <a:stretch>
                  <a:fillRect l="-1177" t="-1127" b="-1972"/>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C9B8A7D9-D846-A723-9084-5343819BDA84}"/>
              </a:ext>
            </a:extLst>
          </p:cNvPr>
          <p:cNvPicPr>
            <a:picLocks noChangeAspect="1"/>
          </p:cNvPicPr>
          <p:nvPr/>
        </p:nvPicPr>
        <p:blipFill>
          <a:blip r:embed="rId4"/>
          <a:stretch>
            <a:fillRect/>
          </a:stretch>
        </p:blipFill>
        <p:spPr>
          <a:xfrm>
            <a:off x="6645349" y="1413505"/>
            <a:ext cx="6018397" cy="3015416"/>
          </a:xfrm>
          <a:prstGeom prst="rect">
            <a:avLst/>
          </a:prstGeom>
        </p:spPr>
      </p:pic>
      <p:sp>
        <p:nvSpPr>
          <p:cNvPr id="6" name="TextBox 5">
            <a:extLst>
              <a:ext uri="{FF2B5EF4-FFF2-40B4-BE49-F238E27FC236}">
                <a16:creationId xmlns="" xmlns:a16="http://schemas.microsoft.com/office/drawing/2014/main" id="{A974A5D8-C486-2748-E089-F09E322B6560}"/>
              </a:ext>
            </a:extLst>
          </p:cNvPr>
          <p:cNvSpPr txBox="1"/>
          <p:nvPr/>
        </p:nvSpPr>
        <p:spPr>
          <a:xfrm>
            <a:off x="308338" y="2657330"/>
            <a:ext cx="6337011" cy="2677656"/>
          </a:xfrm>
          <a:prstGeom prst="rect">
            <a:avLst/>
          </a:prstGeom>
          <a:noFill/>
        </p:spPr>
        <p:txBody>
          <a:bodyPr wrap="square">
            <a:spAutoFit/>
          </a:bodyPr>
          <a:lstStyle/>
          <a:p>
            <a:pPr marL="269875" indent="-269875">
              <a:defRPr/>
            </a:pPr>
            <a:r>
              <a:rPr lang="en-IN" sz="2400" b="1" dirty="0">
                <a:solidFill>
                  <a:srgbClr val="FF0000"/>
                </a:solidFill>
                <a:latin typeface="Times New Roman" panose="02020603050405020304" pitchFamily="18" charset="0"/>
                <a:cs typeface="Times New Roman" panose="02020603050405020304" pitchFamily="18" charset="0"/>
                <a:sym typeface="Arial" charset="0"/>
              </a:rPr>
              <a:t>Application</a:t>
            </a:r>
          </a:p>
          <a:p>
            <a:pPr marL="342900" indent="-3429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Current DMFCs are limited in the power they can produce, but can still store a high energy content in a small space.</a:t>
            </a:r>
          </a:p>
          <a:p>
            <a:pPr marL="342900" indent="-3429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Military applications of DMFCs are an emerging application since they have low noise and thermal signatures and no toxic effluent. </a:t>
            </a:r>
          </a:p>
        </p:txBody>
      </p:sp>
      <p:sp>
        <p:nvSpPr>
          <p:cNvPr id="8" name="TextBox 7">
            <a:extLst>
              <a:ext uri="{FF2B5EF4-FFF2-40B4-BE49-F238E27FC236}">
                <a16:creationId xmlns="" xmlns:a16="http://schemas.microsoft.com/office/drawing/2014/main" id="{65251BDC-6A78-E902-91AC-50E2DA4A4335}"/>
              </a:ext>
            </a:extLst>
          </p:cNvPr>
          <p:cNvSpPr txBox="1"/>
          <p:nvPr/>
        </p:nvSpPr>
        <p:spPr>
          <a:xfrm>
            <a:off x="308338" y="5349029"/>
            <a:ext cx="12121121" cy="830997"/>
          </a:xfrm>
          <a:prstGeom prst="rect">
            <a:avLst/>
          </a:prstGeom>
          <a:noFill/>
        </p:spPr>
        <p:txBody>
          <a:bodyPr wrap="square">
            <a:spAutoFit/>
          </a:bodyPr>
          <a:lstStyle/>
          <a:p>
            <a:pPr marL="342900" indent="-342900" algn="just">
              <a:buClr>
                <a:srgbClr val="7030A0"/>
              </a:buClr>
              <a:buFont typeface="Wingdings" panose="05000000000000000000" pitchFamily="2" charset="2"/>
              <a:buChar char="v"/>
              <a:defRPr/>
            </a:pPr>
            <a:r>
              <a:rPr lang="en-IN" sz="2400" dirty="0">
                <a:latin typeface="Times New Roman" panose="02020603050405020304" pitchFamily="18" charset="0"/>
                <a:cs typeface="Times New Roman" panose="02020603050405020304" pitchFamily="18" charset="0"/>
                <a:sym typeface="Arial" charset="0"/>
              </a:rPr>
              <a:t>They can produce a small amount of power over a long period of time. This makes them suited for powering large vehicles, but ideal for smaller vehicles.</a:t>
            </a:r>
          </a:p>
        </p:txBody>
      </p:sp>
    </p:spTree>
    <p:extLst>
      <p:ext uri="{BB962C8B-B14F-4D97-AF65-F5344CB8AC3E}">
        <p14:creationId xmlns:p14="http://schemas.microsoft.com/office/powerpoint/2010/main" val="123788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28600" y="228600"/>
            <a:ext cx="12268200" cy="6001643"/>
            <a:chOff x="228600" y="228600"/>
            <a:chExt cx="12268200" cy="6001643"/>
          </a:xfrm>
        </p:grpSpPr>
        <p:sp>
          <p:nvSpPr>
            <p:cNvPr id="2" name="Rectangle 1"/>
            <p:cNvSpPr/>
            <p:nvPr/>
          </p:nvSpPr>
          <p:spPr>
            <a:xfrm>
              <a:off x="228600" y="228600"/>
              <a:ext cx="12268200" cy="6001643"/>
            </a:xfrm>
            <a:prstGeom prst="rect">
              <a:avLst/>
            </a:prstGeom>
          </p:spPr>
          <p:txBody>
            <a:bodyPr wrap="square">
              <a:spAutoFit/>
            </a:bodyPr>
            <a:lstStyle/>
            <a:p>
              <a:pPr marL="514350" indent="-514350" algn="just">
                <a:buFont typeface="+mj-lt"/>
                <a:buAutoNum type="arabicPeriod" startAt="2"/>
                <a:defRPr/>
              </a:pPr>
              <a:r>
                <a:rPr lang="en-US" sz="2400" b="1" dirty="0">
                  <a:solidFill>
                    <a:srgbClr val="FF0000"/>
                  </a:solidFill>
                  <a:latin typeface="Times New Roman" pitchFamily="18" charset="0"/>
                  <a:cs typeface="Times New Roman" pitchFamily="18" charset="0"/>
                  <a:sym typeface="Arial" charset="0"/>
                </a:rPr>
                <a:t>Equivalent conductance (λ)</a:t>
              </a:r>
              <a:r>
                <a:rPr lang="en-IN" sz="2400" b="1" i="1" dirty="0">
                  <a:solidFill>
                    <a:srgbClr val="FF0000"/>
                  </a:solidFill>
                  <a:latin typeface="Times New Roman" pitchFamily="18" charset="0"/>
                  <a:cs typeface="Times New Roman" pitchFamily="18" charset="0"/>
                  <a:sym typeface="Arial" charset="0"/>
                </a:rPr>
                <a:t> : </a:t>
              </a:r>
              <a:r>
                <a:rPr lang="en-US" sz="2400" dirty="0">
                  <a:latin typeface="Times New Roman" pitchFamily="18" charset="0"/>
                  <a:cs typeface="Times New Roman" pitchFamily="18" charset="0"/>
                  <a:sym typeface="Arial" charset="0"/>
                </a:rPr>
                <a:t>Conductance  produced from all the ions produced by dissolving one gram equivalent weight of an electrolyte in its solution is equivalent conductance. Units: </a:t>
              </a:r>
              <a:r>
                <a:rPr lang="en-US" sz="2400" dirty="0">
                  <a:latin typeface="Times New Roman" pitchFamily="18" charset="0"/>
                  <a:cs typeface="Times New Roman" pitchFamily="18" charset="0"/>
                </a:rPr>
                <a:t>Ohm</a:t>
              </a:r>
              <a:r>
                <a:rPr lang="en-US" sz="2400" baseline="30000" dirty="0">
                  <a:latin typeface="Times New Roman" pitchFamily="18" charset="0"/>
                  <a:cs typeface="Times New Roman" pitchFamily="18" charset="0"/>
                </a:rPr>
                <a:t>-1</a:t>
              </a:r>
              <a:r>
                <a:rPr lang="en-US" sz="2400" dirty="0">
                  <a:latin typeface="Times New Roman" pitchFamily="18" charset="0"/>
                  <a:cs typeface="Times New Roman" pitchFamily="18" charset="0"/>
                </a:rPr>
                <a:t> gm</a:t>
              </a:r>
              <a:r>
                <a:rPr lang="en-US" sz="2400" baseline="30000" dirty="0">
                  <a:latin typeface="Times New Roman" pitchFamily="18" charset="0"/>
                  <a:cs typeface="Times New Roman" pitchFamily="18" charset="0"/>
                </a:rPr>
                <a:t>2</a:t>
              </a:r>
              <a:r>
                <a:rPr lang="en-US" sz="2400" dirty="0">
                  <a:latin typeface="Times New Roman" pitchFamily="18" charset="0"/>
                  <a:cs typeface="Times New Roman" pitchFamily="18" charset="0"/>
                </a:rPr>
                <a:t> eq</a:t>
              </a:r>
              <a:r>
                <a:rPr lang="en-US" sz="2400" baseline="30000" dirty="0">
                  <a:latin typeface="Times New Roman" pitchFamily="18" charset="0"/>
                  <a:cs typeface="Times New Roman" pitchFamily="18" charset="0"/>
                </a:rPr>
                <a:t>-1.</a:t>
              </a:r>
              <a:endParaRPr lang="en-US" sz="2400" dirty="0">
                <a:latin typeface="Times New Roman" pitchFamily="18" charset="0"/>
                <a:cs typeface="Times New Roman" pitchFamily="18" charset="0"/>
                <a:sym typeface="Arial" charset="0"/>
              </a:endParaRPr>
            </a:p>
            <a:p>
              <a:pPr marL="514350" algn="just">
                <a:defRPr/>
              </a:pPr>
              <a:r>
                <a:rPr lang="en-US" sz="2400" dirty="0">
                  <a:latin typeface="Times New Roman" pitchFamily="18" charset="0"/>
                  <a:cs typeface="Times New Roman" pitchFamily="18" charset="0"/>
                  <a:sym typeface="Arial" charset="0"/>
                </a:rPr>
                <a:t>If the volume of the solution is Vml, then its equivalent conductance is </a:t>
              </a:r>
              <a:r>
                <a:rPr lang="en-US" sz="2400" dirty="0" err="1">
                  <a:latin typeface="Times New Roman" pitchFamily="18" charset="0"/>
                  <a:cs typeface="Times New Roman" pitchFamily="18" charset="0"/>
                  <a:sym typeface="Arial" charset="0"/>
                </a:rPr>
                <a:t>λ</a:t>
              </a:r>
              <a:r>
                <a:rPr lang="en-US" sz="2400" baseline="-25000" dirty="0" err="1">
                  <a:latin typeface="Times New Roman" pitchFamily="18" charset="0"/>
                  <a:cs typeface="Times New Roman" pitchFamily="18" charset="0"/>
                  <a:sym typeface="Arial" charset="0"/>
                </a:rPr>
                <a:t>v</a:t>
              </a:r>
              <a:r>
                <a:rPr lang="en-US" sz="2400" dirty="0">
                  <a:latin typeface="Times New Roman" pitchFamily="18" charset="0"/>
                  <a:cs typeface="Times New Roman" pitchFamily="18" charset="0"/>
                  <a:sym typeface="Arial" charset="0"/>
                </a:rPr>
                <a:t> and out of Vml, the conductance of 1ml  the solution is specific conductance.</a:t>
              </a:r>
            </a:p>
            <a:p>
              <a:pPr marL="514350" algn="just">
                <a:defRPr/>
              </a:pPr>
              <a:r>
                <a:rPr lang="en-US" sz="2400" dirty="0">
                  <a:latin typeface="Times New Roman" pitchFamily="18" charset="0"/>
                  <a:cs typeface="Times New Roman" pitchFamily="18" charset="0"/>
                  <a:sym typeface="Arial" charset="0"/>
                </a:rPr>
                <a:t>Hence, equivalent conductance is equal to the product of specific conductance (K) and the volume (V).</a:t>
              </a:r>
            </a:p>
            <a:p>
              <a:pPr>
                <a:defRPr/>
              </a:pPr>
              <a:r>
                <a:rPr lang="en-US" sz="2400" dirty="0">
                  <a:latin typeface="Times New Roman" pitchFamily="18" charset="0"/>
                  <a:cs typeface="Times New Roman" pitchFamily="18" charset="0"/>
                  <a:sym typeface="Arial" charset="0"/>
                </a:rPr>
                <a:t>                                                                                                        </a:t>
              </a:r>
              <a:r>
                <a:rPr lang="en-IN" sz="2400" dirty="0">
                  <a:latin typeface="Times New Roman" pitchFamily="18" charset="0"/>
                  <a:cs typeface="Times New Roman" pitchFamily="18" charset="0"/>
                  <a:sym typeface="Arial" charset="0"/>
                </a:rPr>
                <a:t>Where N = normality of solution</a:t>
              </a:r>
            </a:p>
            <a:p>
              <a:pPr algn="just">
                <a:defRPr/>
              </a:pPr>
              <a:endParaRPr lang="en-US" altLang="en-US" sz="2400" dirty="0">
                <a:latin typeface="Times New Roman" pitchFamily="18" charset="0"/>
                <a:cs typeface="Times New Roman" pitchFamily="18" charset="0"/>
              </a:endParaRPr>
            </a:p>
            <a:p>
              <a:pPr marL="457200" indent="-457200">
                <a:buFont typeface="+mj-lt"/>
                <a:buAutoNum type="arabicPeriod" startAt="3"/>
                <a:defRPr/>
              </a:pPr>
              <a:r>
                <a:rPr lang="en-US" altLang="en-US" sz="2400" b="1" dirty="0">
                  <a:solidFill>
                    <a:srgbClr val="FF0000"/>
                  </a:solidFill>
                  <a:latin typeface="Times New Roman" pitchFamily="18" charset="0"/>
                  <a:cs typeface="Times New Roman" pitchFamily="18" charset="0"/>
                </a:rPr>
                <a:t>Molar conductance : </a:t>
              </a:r>
              <a:r>
                <a:rPr lang="en-US" altLang="en-US" sz="2400" dirty="0">
                  <a:latin typeface="Times New Roman" pitchFamily="18" charset="0"/>
                  <a:cs typeface="Times New Roman" pitchFamily="18" charset="0"/>
                </a:rPr>
                <a:t>It is defined as the conductance of all the ions produced by ionization of one mole of an electrolyte when present in Vml of solution. </a:t>
              </a:r>
            </a:p>
            <a:p>
              <a:pPr marL="463550">
                <a:defRPr/>
              </a:pPr>
              <a:r>
                <a:rPr lang="en-US" sz="2400" dirty="0">
                  <a:latin typeface="Times New Roman" pitchFamily="18" charset="0"/>
                  <a:cs typeface="Times New Roman" pitchFamily="18" charset="0"/>
                  <a:sym typeface="Arial" charset="0"/>
                </a:rPr>
                <a:t>Units of Molar conductance:-ohm</a:t>
              </a:r>
              <a:r>
                <a:rPr lang="en-US" sz="2400" baseline="30000" dirty="0">
                  <a:latin typeface="Times New Roman" pitchFamily="18" charset="0"/>
                  <a:cs typeface="Times New Roman" pitchFamily="18" charset="0"/>
                  <a:sym typeface="Arial" charset="0"/>
                </a:rPr>
                <a:t>-1</a:t>
              </a:r>
              <a:r>
                <a:rPr lang="en-US" sz="2400" dirty="0">
                  <a:latin typeface="Times New Roman" pitchFamily="18" charset="0"/>
                  <a:cs typeface="Times New Roman" pitchFamily="18" charset="0"/>
                  <a:sym typeface="Arial" charset="0"/>
                </a:rPr>
                <a:t>cm</a:t>
              </a:r>
              <a:r>
                <a:rPr lang="en-US" sz="2400" baseline="30000" dirty="0">
                  <a:latin typeface="Times New Roman" pitchFamily="18" charset="0"/>
                  <a:cs typeface="Times New Roman" pitchFamily="18" charset="0"/>
                  <a:sym typeface="Arial" charset="0"/>
                </a:rPr>
                <a:t>2</a:t>
              </a:r>
              <a:r>
                <a:rPr lang="en-US" sz="2400" dirty="0">
                  <a:latin typeface="Times New Roman" pitchFamily="18" charset="0"/>
                  <a:cs typeface="Times New Roman" pitchFamily="18" charset="0"/>
                  <a:sym typeface="Arial" charset="0"/>
                </a:rPr>
                <a:t>mole</a:t>
              </a:r>
              <a:r>
                <a:rPr lang="en-US" sz="2400" baseline="30000" dirty="0">
                  <a:latin typeface="Times New Roman" pitchFamily="18" charset="0"/>
                  <a:cs typeface="Times New Roman" pitchFamily="18" charset="0"/>
                  <a:sym typeface="Arial" charset="0"/>
                </a:rPr>
                <a:t>-1</a:t>
              </a:r>
              <a:r>
                <a:rPr lang="en-IN" sz="2400" i="1" dirty="0">
                  <a:latin typeface="Times New Roman" pitchFamily="18" charset="0"/>
                  <a:cs typeface="Times New Roman" pitchFamily="18" charset="0"/>
                  <a:sym typeface="Arial" charset="0"/>
                </a:rPr>
                <a:t>                            </a:t>
              </a:r>
              <a:r>
                <a:rPr lang="en-IN" sz="2400" dirty="0">
                  <a:latin typeface="Times New Roman" pitchFamily="18" charset="0"/>
                  <a:cs typeface="Times New Roman" pitchFamily="18" charset="0"/>
                  <a:sym typeface="Arial" charset="0"/>
                </a:rPr>
                <a:t>Where M = molarity of solution</a:t>
              </a:r>
            </a:p>
            <a:p>
              <a:pPr>
                <a:defRPr/>
              </a:pPr>
              <a:endParaRPr lang="en-IN" sz="2400" dirty="0">
                <a:latin typeface="Times New Roman" pitchFamily="18" charset="0"/>
                <a:cs typeface="Times New Roman" pitchFamily="18" charset="0"/>
                <a:sym typeface="Arial" charset="0"/>
              </a:endParaRPr>
            </a:p>
            <a:p>
              <a:pPr>
                <a:defRPr/>
              </a:pPr>
              <a:endParaRPr lang="en-IN" sz="2400" dirty="0">
                <a:latin typeface="Times New Roman" pitchFamily="18" charset="0"/>
                <a:cs typeface="Times New Roman" pitchFamily="18" charset="0"/>
                <a:sym typeface="Arial" charset="0"/>
              </a:endParaRPr>
            </a:p>
            <a:p>
              <a:pPr>
                <a:defRPr/>
              </a:pPr>
              <a:r>
                <a:rPr lang="en-IN" sz="2400" dirty="0">
                  <a:latin typeface="Times New Roman" pitchFamily="18" charset="0"/>
                  <a:cs typeface="Times New Roman" pitchFamily="18" charset="0"/>
                  <a:sym typeface="Arial" charset="0"/>
                </a:rPr>
                <a:t>	                        µ = </a:t>
              </a:r>
              <a:r>
                <a:rPr lang="el-GR" sz="2400" dirty="0">
                  <a:latin typeface="Times New Roman" pitchFamily="18" charset="0"/>
                  <a:cs typeface="Times New Roman" pitchFamily="18" charset="0"/>
                  <a:sym typeface="Arial" charset="0"/>
                </a:rPr>
                <a:t>λ</a:t>
              </a:r>
              <a:r>
                <a:rPr lang="en-IN" sz="2400" dirty="0">
                  <a:latin typeface="Times New Roman" pitchFamily="18" charset="0"/>
                  <a:cs typeface="Times New Roman" pitchFamily="18" charset="0"/>
                  <a:sym typeface="Arial" charset="0"/>
                </a:rPr>
                <a:t> x Z                                where Z = valency </a:t>
              </a:r>
            </a:p>
            <a:p>
              <a:pPr>
                <a:defRPr/>
              </a:pPr>
              <a:endParaRPr lang="en-IN" sz="2400" dirty="0">
                <a:latin typeface="Times New Roman" pitchFamily="18" charset="0"/>
                <a:cs typeface="Times New Roman" pitchFamily="18" charset="0"/>
                <a:sym typeface="Arial" charset="0"/>
              </a:endParaRPr>
            </a:p>
          </p:txBody>
        </p:sp>
        <p:graphicFrame>
          <p:nvGraphicFramePr>
            <p:cNvPr id="3" name="Object 3">
              <a:extLst>
                <a:ext uri="{FF2B5EF4-FFF2-40B4-BE49-F238E27FC236}">
                  <a16:creationId xmlns="" xmlns:a16="http://schemas.microsoft.com/office/drawing/2014/main" id="{7490CFA1-7743-0924-3DF2-92857AD0A914}"/>
                </a:ext>
              </a:extLst>
            </p:cNvPr>
            <p:cNvGraphicFramePr>
              <a:graphicFrameLocks noChangeAspect="1"/>
            </p:cNvGraphicFramePr>
            <p:nvPr>
              <p:extLst>
                <p:ext uri="{D42A27DB-BD31-4B8C-83A1-F6EECF244321}">
                  <p14:modId xmlns:p14="http://schemas.microsoft.com/office/powerpoint/2010/main" val="2291293364"/>
                </p:ext>
              </p:extLst>
            </p:nvPr>
          </p:nvGraphicFramePr>
          <p:xfrm>
            <a:off x="2057400" y="2971800"/>
            <a:ext cx="1547481" cy="408856"/>
          </p:xfrm>
          <a:graphic>
            <a:graphicData uri="http://schemas.openxmlformats.org/presentationml/2006/ole">
              <mc:AlternateContent xmlns:mc="http://schemas.openxmlformats.org/markup-compatibility/2006">
                <mc:Choice xmlns:v="urn:schemas-microsoft-com:vml" Requires="v">
                  <p:oleObj spid="_x0000_s3098" name="Equation" r:id="rId3" imgW="698197" imgH="253890" progId="Equation.3">
                    <p:embed/>
                  </p:oleObj>
                </mc:Choice>
                <mc:Fallback>
                  <p:oleObj name="Equation" r:id="rId3" imgW="698197"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71800"/>
                          <a:ext cx="1547481" cy="40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5">
              <a:extLst>
                <a:ext uri="{FF2B5EF4-FFF2-40B4-BE49-F238E27FC236}">
                  <a16:creationId xmlns="" xmlns:a16="http://schemas.microsoft.com/office/drawing/2014/main" id="{83AB4B75-BE3B-C9F1-D710-2E2370E90E02}"/>
                </a:ext>
              </a:extLst>
            </p:cNvPr>
            <p:cNvGraphicFramePr>
              <a:graphicFrameLocks noChangeAspect="1"/>
            </p:cNvGraphicFramePr>
            <p:nvPr>
              <p:extLst>
                <p:ext uri="{D42A27DB-BD31-4B8C-83A1-F6EECF244321}">
                  <p14:modId xmlns:p14="http://schemas.microsoft.com/office/powerpoint/2010/main" val="2285409933"/>
                </p:ext>
              </p:extLst>
            </p:nvPr>
          </p:nvGraphicFramePr>
          <p:xfrm>
            <a:off x="3657600" y="2819400"/>
            <a:ext cx="1800706" cy="633726"/>
          </p:xfrm>
          <a:graphic>
            <a:graphicData uri="http://schemas.openxmlformats.org/presentationml/2006/ole">
              <mc:AlternateContent xmlns:mc="http://schemas.openxmlformats.org/markup-compatibility/2006">
                <mc:Choice xmlns:v="urn:schemas-microsoft-com:vml" Requires="v">
                  <p:oleObj spid="_x0000_s3099" name="Equation" r:id="rId5" imgW="812447" imgH="393529" progId="Equation.3">
                    <p:embed/>
                  </p:oleObj>
                </mc:Choice>
                <mc:Fallback>
                  <p:oleObj name="Equation" r:id="rId5" imgW="81244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819400"/>
                          <a:ext cx="1800706" cy="633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 xmlns:a16="http://schemas.microsoft.com/office/drawing/2014/main" id="{3EF92AA8-C5C4-9CD3-53A6-BDF50F537214}"/>
                </a:ext>
              </a:extLst>
            </p:cNvPr>
            <p:cNvGraphicFramePr>
              <a:graphicFrameLocks noChangeAspect="1"/>
            </p:cNvGraphicFramePr>
            <p:nvPr>
              <p:extLst>
                <p:ext uri="{D42A27DB-BD31-4B8C-83A1-F6EECF244321}">
                  <p14:modId xmlns:p14="http://schemas.microsoft.com/office/powerpoint/2010/main" val="1194806681"/>
                </p:ext>
              </p:extLst>
            </p:nvPr>
          </p:nvGraphicFramePr>
          <p:xfrm>
            <a:off x="5746606" y="2743200"/>
            <a:ext cx="2025794" cy="633726"/>
          </p:xfrm>
          <a:graphic>
            <a:graphicData uri="http://schemas.openxmlformats.org/presentationml/2006/ole">
              <mc:AlternateContent xmlns:mc="http://schemas.openxmlformats.org/markup-compatibility/2006">
                <mc:Choice xmlns:v="urn:schemas-microsoft-com:vml" Requires="v">
                  <p:oleObj spid="_x0000_s3100" name="Equation" r:id="rId7" imgW="914400" imgH="393700" progId="Equation.3">
                    <p:embed/>
                  </p:oleObj>
                </mc:Choice>
                <mc:Fallback>
                  <p:oleObj name="Equation" r:id="rId7" imgW="9144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6606" y="2743200"/>
                          <a:ext cx="2025794" cy="633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7">
              <a:extLst>
                <a:ext uri="{FF2B5EF4-FFF2-40B4-BE49-F238E27FC236}">
                  <a16:creationId xmlns="" xmlns:a16="http://schemas.microsoft.com/office/drawing/2014/main" id="{F24D786B-D005-29D3-DAA6-CE37E41D99CE}"/>
                </a:ext>
              </a:extLst>
            </p:cNvPr>
            <p:cNvGraphicFramePr>
              <a:graphicFrameLocks noChangeAspect="1"/>
            </p:cNvGraphicFramePr>
            <p:nvPr>
              <p:extLst>
                <p:ext uri="{D42A27DB-BD31-4B8C-83A1-F6EECF244321}">
                  <p14:modId xmlns:p14="http://schemas.microsoft.com/office/powerpoint/2010/main" val="577427208"/>
                </p:ext>
              </p:extLst>
            </p:nvPr>
          </p:nvGraphicFramePr>
          <p:xfrm>
            <a:off x="2057400" y="4776788"/>
            <a:ext cx="1612900" cy="481012"/>
          </p:xfrm>
          <a:graphic>
            <a:graphicData uri="http://schemas.openxmlformats.org/presentationml/2006/ole">
              <mc:AlternateContent xmlns:mc="http://schemas.openxmlformats.org/markup-compatibility/2006">
                <mc:Choice xmlns:v="urn:schemas-microsoft-com:vml" Requires="v">
                  <p:oleObj spid="_x0000_s3101" name="Equation" r:id="rId9" imgW="723600" imgH="291960" progId="Equation.3">
                    <p:embed/>
                  </p:oleObj>
                </mc:Choice>
                <mc:Fallback>
                  <p:oleObj name="Equation" r:id="rId9" imgW="723600" imgH="291960" progId="Equation.3">
                    <p:embed/>
                    <p:pic>
                      <p:nvPicPr>
                        <p:cNvPr id="0" name=""/>
                        <p:cNvPicPr>
                          <a:picLocks noChangeAspect="1" noChangeArrowheads="1"/>
                        </p:cNvPicPr>
                        <p:nvPr/>
                      </p:nvPicPr>
                      <p:blipFill>
                        <a:blip r:embed="rId10"/>
                        <a:srcRect/>
                        <a:stretch>
                          <a:fillRect/>
                        </a:stretch>
                      </p:blipFill>
                      <p:spPr bwMode="auto">
                        <a:xfrm>
                          <a:off x="2057400" y="4776788"/>
                          <a:ext cx="161290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8">
              <a:extLst>
                <a:ext uri="{FF2B5EF4-FFF2-40B4-BE49-F238E27FC236}">
                  <a16:creationId xmlns="" xmlns:a16="http://schemas.microsoft.com/office/drawing/2014/main" id="{09811F2C-A69F-622E-D07D-625C165B7B6C}"/>
                </a:ext>
              </a:extLst>
            </p:cNvPr>
            <p:cNvGraphicFramePr>
              <a:graphicFrameLocks noChangeAspect="1"/>
            </p:cNvGraphicFramePr>
            <p:nvPr>
              <p:extLst>
                <p:ext uri="{D42A27DB-BD31-4B8C-83A1-F6EECF244321}">
                  <p14:modId xmlns:p14="http://schemas.microsoft.com/office/powerpoint/2010/main" val="1342153396"/>
                </p:ext>
              </p:extLst>
            </p:nvPr>
          </p:nvGraphicFramePr>
          <p:xfrm>
            <a:off x="3886200" y="4724400"/>
            <a:ext cx="1810315" cy="648208"/>
          </p:xfrm>
          <a:graphic>
            <a:graphicData uri="http://schemas.openxmlformats.org/presentationml/2006/ole">
              <mc:AlternateContent xmlns:mc="http://schemas.openxmlformats.org/markup-compatibility/2006">
                <mc:Choice xmlns:v="urn:schemas-microsoft-com:vml" Requires="v">
                  <p:oleObj spid="_x0000_s3102" name="Equation" r:id="rId11" imgW="812447" imgH="393529" progId="Equation.3">
                    <p:embed/>
                  </p:oleObj>
                </mc:Choice>
                <mc:Fallback>
                  <p:oleObj name="Equation" r:id="rId11" imgW="812447"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4724400"/>
                          <a:ext cx="1810315" cy="64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0">
              <a:extLst>
                <a:ext uri="{FF2B5EF4-FFF2-40B4-BE49-F238E27FC236}">
                  <a16:creationId xmlns="" xmlns:a16="http://schemas.microsoft.com/office/drawing/2014/main" id="{0807CE52-D29B-FF55-276C-10F46B30E7A9}"/>
                </a:ext>
              </a:extLst>
            </p:cNvPr>
            <p:cNvGraphicFramePr>
              <a:graphicFrameLocks noChangeAspect="1"/>
            </p:cNvGraphicFramePr>
            <p:nvPr>
              <p:extLst>
                <p:ext uri="{D42A27DB-BD31-4B8C-83A1-F6EECF244321}">
                  <p14:modId xmlns:p14="http://schemas.microsoft.com/office/powerpoint/2010/main" val="2974619873"/>
                </p:ext>
              </p:extLst>
            </p:nvPr>
          </p:nvGraphicFramePr>
          <p:xfrm>
            <a:off x="5984024" y="4685792"/>
            <a:ext cx="2093176" cy="648208"/>
          </p:xfrm>
          <a:graphic>
            <a:graphicData uri="http://schemas.openxmlformats.org/presentationml/2006/ole">
              <mc:AlternateContent xmlns:mc="http://schemas.openxmlformats.org/markup-compatibility/2006">
                <mc:Choice xmlns:v="urn:schemas-microsoft-com:vml" Requires="v">
                  <p:oleObj spid="_x0000_s3103" name="Equation" r:id="rId13" imgW="939392" imgH="393529" progId="Equation.3">
                    <p:embed/>
                  </p:oleObj>
                </mc:Choice>
                <mc:Fallback>
                  <p:oleObj name="Equation" r:id="rId13" imgW="939392"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4024" y="4685792"/>
                          <a:ext cx="2093176" cy="64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523856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FFF35BC-ABA0-70D4-8EF5-761BA5613A27}"/>
              </a:ext>
            </a:extLst>
          </p:cNvPr>
          <p:cNvSpPr txBox="1"/>
          <p:nvPr/>
        </p:nvSpPr>
        <p:spPr>
          <a:xfrm>
            <a:off x="340242" y="575324"/>
            <a:ext cx="12301870" cy="6119945"/>
          </a:xfrm>
          <a:prstGeom prst="rect">
            <a:avLst/>
          </a:prstGeom>
          <a:noFill/>
        </p:spPr>
        <p:txBody>
          <a:bodyPr wrap="square">
            <a:spAutoFit/>
          </a:bodyPr>
          <a:lstStyle/>
          <a:p>
            <a:pPr marL="0" marR="0" fontAlgn="base">
              <a:lnSpc>
                <a:spcPct val="150000"/>
              </a:lnSpc>
              <a:spcBef>
                <a:spcPts val="0"/>
              </a:spcBef>
              <a:spcAft>
                <a:spcPts val="0"/>
              </a:spcAft>
            </a:pPr>
            <a:r>
              <a:rPr lang="en-US"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Advantages:</a:t>
            </a:r>
            <a:endParaRPr lang="en-US" sz="2400" dirty="0">
              <a:solidFill>
                <a:srgbClr val="37373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High Efficiency- </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when utilizing co-generation, fuel cells can attain over 80% energy efficiency.</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Good reliability- </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quality of power provided does not degrade over time.</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Noise-</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 offers a much more silent and smoother alternative to conventional energy production.</a:t>
            </a:r>
          </a:p>
          <a:p>
            <a:pPr marL="342900" indent="-342900" fontAlgn="base">
              <a:lnSpc>
                <a:spcPct val="150000"/>
              </a:lnSpc>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Environmentally beneficial- </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greatly reduces CO</a:t>
            </a:r>
            <a:r>
              <a:rPr lang="en-US" sz="2400" kern="100" baseline="-250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 and harmful pollutant emissions.</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Size reduction- </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fuel cells are significantly lighter and more compact.</a:t>
            </a:r>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pPr marR="0" fontAlgn="base">
              <a:lnSpc>
                <a:spcPct val="150000"/>
              </a:lnSpc>
              <a:spcBef>
                <a:spcPts val="0"/>
              </a:spcBef>
              <a:spcAft>
                <a:spcPts val="0"/>
              </a:spcAft>
              <a:buClr>
                <a:srgbClr val="7030A0"/>
              </a:buClr>
            </a:pPr>
            <a:r>
              <a:rPr lang="en-US"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a:t>
            </a:r>
            <a:endParaRPr lang="en-US"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Expensive to manufacture due the high cost of catalysts (platinum).</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Lack of infrastructure to support the distribution of hydrogen.</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kern="100" dirty="0">
                <a:solidFill>
                  <a:srgbClr val="373737"/>
                </a:solidFill>
                <a:latin typeface="Times New Roman" panose="02020603050405020304" pitchFamily="18" charset="0"/>
                <a:ea typeface="Calibri" panose="020F0502020204030204" pitchFamily="34" charset="0"/>
                <a:cs typeface="Times New Roman" panose="02020603050405020304" pitchFamily="18" charset="0"/>
              </a:rPr>
              <a:t>T</a:t>
            </a: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he currently available fuel cell technology is in the prototype stage and not yet validated.</a:t>
            </a:r>
          </a:p>
          <a:p>
            <a:pPr marL="342900" marR="0" indent="-342900" fontAlgn="base">
              <a:lnSpc>
                <a:spcPct val="150000"/>
              </a:lnSpc>
              <a:spcBef>
                <a:spcPts val="0"/>
              </a:spcBef>
              <a:spcAft>
                <a:spcPts val="0"/>
              </a:spcAft>
              <a:buClr>
                <a:srgbClr val="7030A0"/>
              </a:buClr>
              <a:buFont typeface="Wingdings" panose="05000000000000000000" pitchFamily="2" charset="2"/>
              <a:buChar char="v"/>
            </a:pPr>
            <a:r>
              <a:rPr lang="en-US" sz="2400" kern="100" dirty="0">
                <a:solidFill>
                  <a:srgbClr val="373737"/>
                </a:solidFill>
                <a:effectLst/>
                <a:latin typeface="Times New Roman" panose="02020603050405020304" pitchFamily="18" charset="0"/>
                <a:ea typeface="Calibri" panose="020F0502020204030204" pitchFamily="34" charset="0"/>
                <a:cs typeface="Times New Roman" panose="02020603050405020304" pitchFamily="18" charset="0"/>
              </a:rPr>
              <a:t>Hydrogen is expensive to produce and not widely available.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5" name="TextBox 4">
            <a:extLst>
              <a:ext uri="{FF2B5EF4-FFF2-40B4-BE49-F238E27FC236}">
                <a16:creationId xmlns="" xmlns:a16="http://schemas.microsoft.com/office/drawing/2014/main" id="{16911E43-3DED-8E30-69F5-0F76D3EB850E}"/>
              </a:ext>
            </a:extLst>
          </p:cNvPr>
          <p:cNvSpPr txBox="1"/>
          <p:nvPr/>
        </p:nvSpPr>
        <p:spPr>
          <a:xfrm>
            <a:off x="2232837" y="131093"/>
            <a:ext cx="8431619" cy="553998"/>
          </a:xfrm>
          <a:prstGeom prst="rect">
            <a:avLst/>
          </a:prstGeom>
          <a:noFill/>
        </p:spPr>
        <p:txBody>
          <a:bodyPr wrap="square">
            <a:spAutoFit/>
          </a:bodyPr>
          <a:lstStyle/>
          <a:p>
            <a:pPr marL="0" marR="0" algn="ctr" fontAlgn="base">
              <a:lnSpc>
                <a:spcPts val="3600"/>
              </a:lnSpc>
              <a:spcBef>
                <a:spcPts val="0"/>
              </a:spcBef>
              <a:spcAft>
                <a:spcPts val="0"/>
              </a:spcAft>
            </a:pPr>
            <a:r>
              <a:rPr lang="en-US" sz="3200" b="1" kern="1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32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dvantages and Disadvantages of Fuel Battery</a:t>
            </a:r>
          </a:p>
        </p:txBody>
      </p:sp>
    </p:spTree>
    <p:extLst>
      <p:ext uri="{BB962C8B-B14F-4D97-AF65-F5344CB8AC3E}">
        <p14:creationId xmlns:p14="http://schemas.microsoft.com/office/powerpoint/2010/main" val="374550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D18F7B8-58A4-5D0B-F58E-363BBFFAC66E}"/>
              </a:ext>
            </a:extLst>
          </p:cNvPr>
          <p:cNvSpPr txBox="1"/>
          <p:nvPr/>
        </p:nvSpPr>
        <p:spPr>
          <a:xfrm>
            <a:off x="521001" y="744285"/>
            <a:ext cx="11525687" cy="5386090"/>
          </a:xfrm>
          <a:prstGeom prst="rect">
            <a:avLst/>
          </a:prstGeom>
          <a:noFill/>
        </p:spPr>
        <p:txBody>
          <a:bodyPr wrap="square" rtlCol="0">
            <a:spAutoFit/>
          </a:bodyPr>
          <a:lstStyle/>
          <a:p>
            <a:pPr algn="just"/>
            <a:r>
              <a:rPr lang="en-US" sz="3200" b="1" dirty="0">
                <a:solidFill>
                  <a:srgbClr val="FF0000"/>
                </a:solidFill>
                <a:latin typeface="Times New Roman" panose="02020603050405020304" pitchFamily="18" charset="0"/>
                <a:cs typeface="Times New Roman" panose="02020603050405020304" pitchFamily="18" charset="0"/>
              </a:rPr>
              <a:t>Long Answer questions:</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Discuss various types of conductance with units. Interpret effect of dilution on specific, equivalent and molar conductance.</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Derive Nernst equation and write its applications.</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What is single electrode potential? Sketch one method to determine single electrode potential.</a:t>
            </a:r>
          </a:p>
          <a:p>
            <a:pPr marL="342900" indent="-342900" algn="just">
              <a:buFont typeface="+mj-lt"/>
              <a:buAutoNum type="arabicPeriod"/>
            </a:pPr>
            <a:r>
              <a:rPr lang="en-US" sz="2400" b="0" i="0" dirty="0">
                <a:solidFill>
                  <a:srgbClr val="333132"/>
                </a:solidFill>
                <a:effectLst/>
                <a:latin typeface="Times New Roman" panose="02020603050405020304" pitchFamily="18" charset="0"/>
                <a:cs typeface="Times New Roman" panose="02020603050405020304" pitchFamily="18" charset="0"/>
              </a:rPr>
              <a:t>Summarize </a:t>
            </a:r>
            <a:r>
              <a:rPr lang="en-US" sz="2400" dirty="0">
                <a:solidFill>
                  <a:srgbClr val="333132"/>
                </a:solidFill>
                <a:latin typeface="Times New Roman" panose="02020603050405020304" pitchFamily="18" charset="0"/>
                <a:cs typeface="Times New Roman" panose="02020603050405020304" pitchFamily="18" charset="0"/>
              </a:rPr>
              <a:t>metal-metal insoluble salt electrode.</a:t>
            </a:r>
          </a:p>
          <a:p>
            <a:pPr marL="342900" indent="-342900" algn="just">
              <a:buFont typeface="+mj-lt"/>
              <a:buAutoNum type="arabicPeriod"/>
            </a:pPr>
            <a:r>
              <a:rPr lang="en-US" sz="2400" b="0" i="0" dirty="0">
                <a:solidFill>
                  <a:srgbClr val="333132"/>
                </a:solidFill>
                <a:effectLst/>
                <a:latin typeface="Times New Roman" panose="02020603050405020304" pitchFamily="18" charset="0"/>
                <a:cs typeface="Times New Roman" panose="02020603050405020304" pitchFamily="18" charset="0"/>
              </a:rPr>
              <a:t>Illustrate the method of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2400" i="1" kern="100" baseline="30000"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2400" dirty="0">
                <a:solidFill>
                  <a:srgbClr val="333132"/>
                </a:solidFill>
                <a:latin typeface="Times New Roman" panose="02020603050405020304" pitchFamily="18" charset="0"/>
                <a:cs typeface="Times New Roman" panose="02020603050405020304" pitchFamily="18" charset="0"/>
              </a:rPr>
              <a:t> measurements with help of Quinhydrone electrode.</a:t>
            </a:r>
          </a:p>
          <a:p>
            <a:pPr marL="342900" indent="-342900" algn="just">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What are Ion selective electrode? How glass electrode useful to determine concentration of species in a mixture?</a:t>
            </a:r>
          </a:p>
          <a:p>
            <a:pPr marL="342900" indent="-342900" algn="just">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Write a detailed notes on Dry cell.</a:t>
            </a:r>
          </a:p>
          <a:p>
            <a:pPr marL="342900" indent="-342900" algn="just">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Describe working principle of lead acid storage battery.</a:t>
            </a:r>
          </a:p>
          <a:p>
            <a:pPr marL="342900" indent="-342900" algn="just">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How Lithium ion battery is different from traditional batteries?</a:t>
            </a:r>
          </a:p>
          <a:p>
            <a:pPr marL="342900" indent="-342900" algn="just">
              <a:buFont typeface="+mj-lt"/>
              <a:buAutoNum type="arabicPeriod"/>
            </a:pPr>
            <a:r>
              <a:rPr lang="en-US" sz="2400" b="0" i="0" dirty="0">
                <a:solidFill>
                  <a:srgbClr val="333132"/>
                </a:solidFill>
                <a:effectLst/>
                <a:latin typeface="Times New Roman" panose="02020603050405020304" pitchFamily="18" charset="0"/>
                <a:cs typeface="Times New Roman" panose="02020603050405020304" pitchFamily="18" charset="0"/>
              </a:rPr>
              <a:t>Schematize Hydrogen-Oxygen fuel cell with neat diagram.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075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534C059-2AAC-49AD-01CF-8D00DBA3436F}"/>
              </a:ext>
            </a:extLst>
          </p:cNvPr>
          <p:cNvSpPr txBox="1"/>
          <p:nvPr/>
        </p:nvSpPr>
        <p:spPr>
          <a:xfrm>
            <a:off x="404029" y="362903"/>
            <a:ext cx="6400800" cy="584775"/>
          </a:xfrm>
          <a:prstGeom prst="rect">
            <a:avLst/>
          </a:prstGeom>
          <a:noFill/>
        </p:spPr>
        <p:txBody>
          <a:bodyPr wrap="square">
            <a:spAutoFit/>
          </a:bodyPr>
          <a:lstStyle/>
          <a:p>
            <a:pPr algn="just"/>
            <a:r>
              <a:rPr lang="en-US" sz="3200" b="1" dirty="0">
                <a:solidFill>
                  <a:srgbClr val="FF0000"/>
                </a:solidFill>
                <a:latin typeface="Times New Roman" panose="02020603050405020304" pitchFamily="18" charset="0"/>
                <a:cs typeface="Times New Roman" panose="02020603050405020304" pitchFamily="18" charset="0"/>
              </a:rPr>
              <a:t>Short Answer questions:</a:t>
            </a:r>
          </a:p>
        </p:txBody>
      </p:sp>
      <p:sp>
        <p:nvSpPr>
          <p:cNvPr id="4" name="TextBox 3">
            <a:extLst>
              <a:ext uri="{FF2B5EF4-FFF2-40B4-BE49-F238E27FC236}">
                <a16:creationId xmlns="" xmlns:a16="http://schemas.microsoft.com/office/drawing/2014/main" id="{F465FDB1-FB54-F45A-FCB4-8A71C08ACD43}"/>
              </a:ext>
            </a:extLst>
          </p:cNvPr>
          <p:cNvSpPr txBox="1"/>
          <p:nvPr/>
        </p:nvSpPr>
        <p:spPr>
          <a:xfrm>
            <a:off x="712379" y="1052621"/>
            <a:ext cx="10184391" cy="4893647"/>
          </a:xfrm>
          <a:prstGeom prst="rect">
            <a:avLst/>
          </a:prstGeom>
          <a:noFill/>
        </p:spPr>
        <p:txBody>
          <a:bodyPr wrap="none" rtlCol="0">
            <a:spAutoFit/>
          </a:bodyPr>
          <a:lstStyle/>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Compare specific, equivalent and molar conductance.</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Differentiate Electronic conductors from Electrolytic conductors.</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Define EMF and cell notation.</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Distinguish Electrolytic cell from Electrochemical cell.</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State Electrochemical series with example.</a:t>
            </a:r>
          </a:p>
          <a:p>
            <a:pPr marL="342900" indent="-342900">
              <a:buFont typeface="+mj-lt"/>
              <a:buAutoNum type="arabicPeriod"/>
            </a:pPr>
            <a:r>
              <a:rPr lang="en-US" sz="2400" b="0" i="0" dirty="0">
                <a:solidFill>
                  <a:srgbClr val="333132"/>
                </a:solidFill>
                <a:effectLst/>
                <a:latin typeface="gentona"/>
              </a:rPr>
              <a:t>Discriminate</a:t>
            </a:r>
            <a:r>
              <a:rPr lang="en-US" sz="2400" b="0" i="0" dirty="0">
                <a:solidFill>
                  <a:srgbClr val="333132"/>
                </a:solidFill>
                <a:effectLst/>
                <a:latin typeface="Times New Roman" panose="02020603050405020304" pitchFamily="18" charset="0"/>
                <a:cs typeface="Times New Roman" panose="02020603050405020304" pitchFamily="18" charset="0"/>
              </a:rPr>
              <a:t> </a:t>
            </a:r>
            <a:r>
              <a:rPr lang="en-US" sz="2400" dirty="0">
                <a:solidFill>
                  <a:srgbClr val="333132"/>
                </a:solidFill>
                <a:latin typeface="Times New Roman" panose="02020603050405020304" pitchFamily="18" charset="0"/>
                <a:cs typeface="Times New Roman" panose="02020603050405020304" pitchFamily="18" charset="0"/>
              </a:rPr>
              <a:t>primary reference electrodes from secondary reference electrode.</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What are drawbacks of Quinhydrone electrode.</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Differentiate primary, secondary and flow batteries.</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What are advantages of Lithium batteries?</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How lithium batteries different from traditional batteries?</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How internal combustion engines different from Fuel cells?</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Write advantages and disadvantages of fuel batteries.</a:t>
            </a:r>
          </a:p>
          <a:p>
            <a:pPr marL="342900" indent="-342900">
              <a:buFont typeface="+mj-lt"/>
              <a:buAutoNum type="arabicPeriod"/>
            </a:pPr>
            <a:r>
              <a:rPr lang="en-US" sz="2400" dirty="0">
                <a:solidFill>
                  <a:srgbClr val="333132"/>
                </a:solidFill>
                <a:latin typeface="Times New Roman" panose="02020603050405020304" pitchFamily="18" charset="0"/>
                <a:cs typeface="Times New Roman" panose="02020603050405020304" pitchFamily="18" charset="0"/>
              </a:rPr>
              <a:t>What is intercalation mechanism?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76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364">
            <a:extLst>
              <a:ext uri="{FF2B5EF4-FFF2-40B4-BE49-F238E27FC236}">
                <a16:creationId xmlns="" xmlns:a16="http://schemas.microsoft.com/office/drawing/2014/main" id="{6B41120C-72BA-23D2-7963-113C2F2A37C2}"/>
              </a:ext>
            </a:extLst>
          </p:cNvPr>
          <p:cNvSpPr>
            <a:spLocks noChangeArrowheads="1"/>
          </p:cNvSpPr>
          <p:nvPr/>
        </p:nvSpPr>
        <p:spPr bwMode="auto">
          <a:xfrm>
            <a:off x="152400" y="844689"/>
            <a:ext cx="5029200" cy="5632311"/>
          </a:xfrm>
          <a:prstGeom prst="rect">
            <a:avLst/>
          </a:prstGeom>
          <a:noFill/>
          <a:ln w="9525">
            <a:noFill/>
            <a:miter lim="800000"/>
            <a:headEnd/>
            <a:tailEnd/>
          </a:ln>
        </p:spPr>
        <p:txBody>
          <a:bodyPr wrap="square">
            <a:spAutoFit/>
          </a:bodyPr>
          <a:lstStyle/>
          <a:p>
            <a:pPr algn="just">
              <a:defRPr/>
            </a:pPr>
            <a:r>
              <a:rPr lang="en-US" altLang="en-US" sz="2400" b="1" dirty="0">
                <a:solidFill>
                  <a:srgbClr val="C00000"/>
                </a:solidFill>
                <a:latin typeface="Times New Roman" pitchFamily="18" charset="0"/>
                <a:cs typeface="Times New Roman" pitchFamily="18" charset="0"/>
                <a:sym typeface="Arial" charset="0"/>
              </a:rPr>
              <a:t>Effect of dilution on Conductance:</a:t>
            </a:r>
          </a:p>
          <a:p>
            <a:pPr algn="just">
              <a:defRPr/>
            </a:pPr>
            <a:endParaRPr lang="en-US" altLang="en-US" sz="2400" b="1" dirty="0">
              <a:solidFill>
                <a:srgbClr val="C00000"/>
              </a:solidFill>
              <a:latin typeface="Times New Roman" pitchFamily="18" charset="0"/>
              <a:cs typeface="Times New Roman" pitchFamily="18" charset="0"/>
              <a:sym typeface="Arial" charset="0"/>
            </a:endParaRPr>
          </a:p>
          <a:p>
            <a:pPr marL="463550" indent="-347663" algn="just">
              <a:buClr>
                <a:srgbClr val="C00000"/>
              </a:buClr>
              <a:buFont typeface="Wingdings" pitchFamily="2" charset="2"/>
              <a:buChar char="v"/>
            </a:pPr>
            <a:r>
              <a:rPr lang="en-US" sz="2400" dirty="0">
                <a:latin typeface="Times New Roman" pitchFamily="18" charset="0"/>
                <a:cs typeface="Times New Roman" pitchFamily="18" charset="0"/>
              </a:rPr>
              <a:t>Due to dilution, the volume of the solution increases,  so the number of ions present in 1cm</a:t>
            </a:r>
            <a:r>
              <a:rPr lang="en-US" sz="2400" baseline="30000" dirty="0">
                <a:latin typeface="Times New Roman" pitchFamily="18" charset="0"/>
                <a:cs typeface="Times New Roman" pitchFamily="18" charset="0"/>
              </a:rPr>
              <a:t>3</a:t>
            </a:r>
            <a:r>
              <a:rPr lang="en-US" sz="2400" dirty="0">
                <a:latin typeface="Times New Roman" pitchFamily="18" charset="0"/>
                <a:cs typeface="Times New Roman" pitchFamily="18" charset="0"/>
              </a:rPr>
              <a:t> solution is less than that of a concentrated solution. Thus, the </a:t>
            </a:r>
            <a:r>
              <a:rPr lang="en-US" sz="2400" b="1" dirty="0">
                <a:latin typeface="Times New Roman" pitchFamily="18" charset="0"/>
                <a:cs typeface="Times New Roman" pitchFamily="18" charset="0"/>
              </a:rPr>
              <a:t>specific conductance of the solution decreases.</a:t>
            </a:r>
          </a:p>
          <a:p>
            <a:pPr marL="463550" indent="-347663" algn="just">
              <a:buClr>
                <a:srgbClr val="C00000"/>
              </a:buClr>
              <a:buFont typeface="Wingdings" pitchFamily="2" charset="2"/>
              <a:buChar char="v"/>
            </a:pPr>
            <a:r>
              <a:rPr lang="en-US" sz="2400" dirty="0">
                <a:latin typeface="Times New Roman" pitchFamily="18" charset="0"/>
                <a:cs typeface="Times New Roman" pitchFamily="18" charset="0"/>
              </a:rPr>
              <a:t>But on dilution, the equivalent conductivity, and the molar conductivity increase, because of the increase in the degree of dissociation and the total number of ions in the solution.</a:t>
            </a:r>
            <a:endParaRPr lang="en-US" altLang="en-US" sz="2400" b="1" dirty="0">
              <a:solidFill>
                <a:srgbClr val="006600"/>
              </a:solidFill>
              <a:latin typeface="Times New Roman" pitchFamily="18" charset="0"/>
              <a:cs typeface="Times New Roman" pitchFamily="18" charset="0"/>
              <a:sym typeface="Arial" charset="0"/>
            </a:endParaRPr>
          </a:p>
        </p:txBody>
      </p:sp>
      <p:grpSp>
        <p:nvGrpSpPr>
          <p:cNvPr id="4" name="Group 5">
            <a:extLst>
              <a:ext uri="{FF2B5EF4-FFF2-40B4-BE49-F238E27FC236}">
                <a16:creationId xmlns="" xmlns:a16="http://schemas.microsoft.com/office/drawing/2014/main" id="{B4A29292-8FCC-DE17-AC9A-E58A500C2B84}"/>
              </a:ext>
            </a:extLst>
          </p:cNvPr>
          <p:cNvGrpSpPr>
            <a:grpSpLocks/>
          </p:cNvGrpSpPr>
          <p:nvPr/>
        </p:nvGrpSpPr>
        <p:grpSpPr bwMode="auto">
          <a:xfrm>
            <a:off x="5638800" y="838201"/>
            <a:ext cx="6858000" cy="5714999"/>
            <a:chOff x="1928794" y="1357298"/>
            <a:chExt cx="4429156" cy="4071966"/>
          </a:xfrm>
        </p:grpSpPr>
        <p:pic>
          <p:nvPicPr>
            <p:cNvPr id="5" name="Picture 77">
              <a:extLst>
                <a:ext uri="{FF2B5EF4-FFF2-40B4-BE49-F238E27FC236}">
                  <a16:creationId xmlns="" xmlns:a16="http://schemas.microsoft.com/office/drawing/2014/main" id="{225138E5-6855-F447-6158-7B293E52F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70" y="1500174"/>
              <a:ext cx="4143404" cy="385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66">
              <a:extLst>
                <a:ext uri="{FF2B5EF4-FFF2-40B4-BE49-F238E27FC236}">
                  <a16:creationId xmlns="" xmlns:a16="http://schemas.microsoft.com/office/drawing/2014/main" id="{A10737AA-CC8F-621D-5BBF-1284FF112081}"/>
                </a:ext>
              </a:extLst>
            </p:cNvPr>
            <p:cNvSpPr>
              <a:spLocks noChangeArrowheads="1"/>
            </p:cNvSpPr>
            <p:nvPr/>
          </p:nvSpPr>
          <p:spPr bwMode="auto">
            <a:xfrm>
              <a:off x="4538405" y="4723457"/>
              <a:ext cx="1534022" cy="185754"/>
            </a:xfrm>
            <a:prstGeom prst="rect">
              <a:avLst/>
            </a:prstGeom>
            <a:solidFill>
              <a:srgbClr val="FFFFFF"/>
            </a:solidFill>
            <a:ln w="9525">
              <a:noFill/>
              <a:miter lim="800000"/>
              <a:headEnd/>
              <a:tailEnd/>
            </a:ln>
          </p:spPr>
          <p:txBody>
            <a:bodyPr>
              <a:spAutoFit/>
            </a:bodyPr>
            <a:lstStyle/>
            <a:p>
              <a:pPr>
                <a:defRPr/>
              </a:pPr>
              <a:r>
                <a:rPr lang="zh-CN" altLang="en-US" sz="1200" dirty="0">
                  <a:latin typeface="+mn-lt"/>
                  <a:sym typeface="Arial" charset="0"/>
                </a:rPr>
                <a:t>Dilution (moles / lit</a:t>
              </a:r>
              <a:r>
                <a:rPr lang="en-IN" altLang="zh-CN" sz="1200" dirty="0">
                  <a:latin typeface="+mn-lt"/>
                  <a:sym typeface="Arial" charset="0"/>
                </a:rPr>
                <a:t>)</a:t>
              </a:r>
              <a:endParaRPr lang="en-US" altLang="en-US" sz="1200" dirty="0">
                <a:latin typeface="+mn-lt"/>
                <a:sym typeface="Arial" charset="0"/>
              </a:endParaRPr>
            </a:p>
          </p:txBody>
        </p:sp>
        <p:sp>
          <p:nvSpPr>
            <p:cNvPr id="7" name="Rectangle 4">
              <a:extLst>
                <a:ext uri="{FF2B5EF4-FFF2-40B4-BE49-F238E27FC236}">
                  <a16:creationId xmlns="" xmlns:a16="http://schemas.microsoft.com/office/drawing/2014/main" id="{1141EB28-F812-598F-3F47-51435753957F}"/>
                </a:ext>
              </a:extLst>
            </p:cNvPr>
            <p:cNvSpPr>
              <a:spLocks noChangeArrowheads="1"/>
            </p:cNvSpPr>
            <p:nvPr/>
          </p:nvSpPr>
          <p:spPr bwMode="auto">
            <a:xfrm>
              <a:off x="1928794" y="1357298"/>
              <a:ext cx="4429156" cy="4071966"/>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en-IN" altLang="en-US"/>
            </a:p>
          </p:txBody>
        </p:sp>
      </p:grpSp>
    </p:spTree>
    <p:extLst>
      <p:ext uri="{BB962C8B-B14F-4D97-AF65-F5344CB8AC3E}">
        <p14:creationId xmlns:p14="http://schemas.microsoft.com/office/powerpoint/2010/main" val="19764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68">
            <a:extLst>
              <a:ext uri="{FF2B5EF4-FFF2-40B4-BE49-F238E27FC236}">
                <a16:creationId xmlns="" xmlns:a16="http://schemas.microsoft.com/office/drawing/2014/main" id="{72AA7AB1-3DBC-8539-2513-65687B680FE9}"/>
              </a:ext>
            </a:extLst>
          </p:cNvPr>
          <p:cNvSpPr>
            <a:spLocks noChangeArrowheads="1"/>
          </p:cNvSpPr>
          <p:nvPr/>
        </p:nvSpPr>
        <p:spPr bwMode="auto">
          <a:xfrm>
            <a:off x="2453640" y="6019800"/>
            <a:ext cx="897890"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eaLnBrk="0" hangingPunct="0">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zh-CN" altLang="en-US"/>
          </a:p>
        </p:txBody>
      </p:sp>
      <p:graphicFrame>
        <p:nvGraphicFramePr>
          <p:cNvPr id="3" name="Table 2"/>
          <p:cNvGraphicFramePr>
            <a:graphicFrameLocks noGrp="1"/>
          </p:cNvGraphicFramePr>
          <p:nvPr>
            <p:extLst>
              <p:ext uri="{D42A27DB-BD31-4B8C-83A1-F6EECF244321}">
                <p14:modId xmlns:p14="http://schemas.microsoft.com/office/powerpoint/2010/main" val="716061803"/>
              </p:ext>
            </p:extLst>
          </p:nvPr>
        </p:nvGraphicFramePr>
        <p:xfrm>
          <a:off x="304797" y="1402080"/>
          <a:ext cx="12268202" cy="4998720"/>
        </p:xfrm>
        <a:graphic>
          <a:graphicData uri="http://schemas.openxmlformats.org/drawingml/2006/table">
            <a:tbl>
              <a:tblPr>
                <a:tableStyleId>{284E427A-3D55-4303-BF80-6455036E1DE7}</a:tableStyleId>
              </a:tblPr>
              <a:tblGrid>
                <a:gridCol w="6134101">
                  <a:extLst>
                    <a:ext uri="{9D8B030D-6E8A-4147-A177-3AD203B41FA5}">
                      <a16:colId xmlns="" xmlns:a16="http://schemas.microsoft.com/office/drawing/2014/main" val="20000"/>
                    </a:ext>
                  </a:extLst>
                </a:gridCol>
                <a:gridCol w="6134101">
                  <a:extLst>
                    <a:ext uri="{9D8B030D-6E8A-4147-A177-3AD203B41FA5}">
                      <a16:colId xmlns="" xmlns:a16="http://schemas.microsoft.com/office/drawing/2014/main" val="20001"/>
                    </a:ext>
                  </a:extLst>
                </a:gridCol>
              </a:tblGrid>
              <a:tr h="365760">
                <a:tc>
                  <a:txBody>
                    <a:bodyPr/>
                    <a:lstStyle/>
                    <a:p>
                      <a:pPr algn="ctr">
                        <a:lnSpc>
                          <a:spcPct val="100000"/>
                        </a:lnSpc>
                      </a:pPr>
                      <a:r>
                        <a:rPr lang="en-US" sz="2800" b="1" dirty="0">
                          <a:solidFill>
                            <a:schemeClr val="bg1"/>
                          </a:solidFill>
                          <a:effectLst/>
                          <a:latin typeface="Times New Roman" pitchFamily="18" charset="0"/>
                          <a:cs typeface="Times New Roman" pitchFamily="18" charset="0"/>
                        </a:rPr>
                        <a:t>Electrochemical cell</a:t>
                      </a:r>
                    </a:p>
                  </a:txBody>
                  <a:tcPr anchor="ctr">
                    <a:solidFill>
                      <a:schemeClr val="accent6">
                        <a:lumMod val="75000"/>
                      </a:schemeClr>
                    </a:solidFill>
                  </a:tcPr>
                </a:tc>
                <a:tc>
                  <a:txBody>
                    <a:bodyPr/>
                    <a:lstStyle/>
                    <a:p>
                      <a:pPr algn="ctr">
                        <a:lnSpc>
                          <a:spcPct val="100000"/>
                        </a:lnSpc>
                      </a:pPr>
                      <a:r>
                        <a:rPr lang="en-US" sz="2800" b="1" dirty="0">
                          <a:solidFill>
                            <a:schemeClr val="bg1"/>
                          </a:solidFill>
                          <a:effectLst/>
                          <a:latin typeface="Times New Roman" pitchFamily="18" charset="0"/>
                          <a:cs typeface="Times New Roman" pitchFamily="18" charset="0"/>
                        </a:rPr>
                        <a:t>Electrolytic cell</a:t>
                      </a:r>
                    </a:p>
                  </a:txBody>
                  <a:tcPr anchor="ctr">
                    <a:solidFill>
                      <a:schemeClr val="accent6">
                        <a:lumMod val="75000"/>
                      </a:schemeClr>
                    </a:solidFill>
                  </a:tcPr>
                </a:tc>
                <a:extLst>
                  <a:ext uri="{0D108BD9-81ED-4DB2-BD59-A6C34878D82A}">
                    <a16:rowId xmlns="" xmlns:a16="http://schemas.microsoft.com/office/drawing/2014/main" val="10000"/>
                  </a:ext>
                </a:extLst>
              </a:tr>
              <a:tr h="2286000">
                <a:tc>
                  <a:txBody>
                    <a:bodyPr/>
                    <a:lstStyle/>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This type of cell</a:t>
                      </a:r>
                      <a:r>
                        <a:rPr lang="en-US" sz="2400" baseline="0" dirty="0">
                          <a:effectLst/>
                          <a:latin typeface="Times New Roman" pitchFamily="18" charset="0"/>
                          <a:cs typeface="Times New Roman" pitchFamily="18" charset="0"/>
                        </a:rPr>
                        <a:t> </a:t>
                      </a:r>
                      <a:r>
                        <a:rPr lang="en-US" sz="2400" dirty="0">
                          <a:effectLst/>
                          <a:latin typeface="Times New Roman" pitchFamily="18" charset="0"/>
                          <a:cs typeface="Times New Roman" pitchFamily="18" charset="0"/>
                        </a:rPr>
                        <a:t>converts chemical energy to electrical energy.</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The cathode is the positive electrode and the anode is the negative electrode.</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In electrochemical cells, a spontaneous reaction occurs.</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In an electrochemical cell, half cells are placed in different containers and connected via a salt bridge.</a:t>
                      </a:r>
                      <a:r>
                        <a:rPr lang="en-US" sz="2400" b="0" i="0" kern="1200" dirty="0">
                          <a:solidFill>
                            <a:schemeClr val="dk1"/>
                          </a:solidFill>
                          <a:effectLst/>
                          <a:latin typeface="Times New Roman" pitchFamily="18" charset="0"/>
                          <a:ea typeface="+mn-ea"/>
                          <a:cs typeface="Times New Roman" pitchFamily="18" charset="0"/>
                        </a:rPr>
                        <a:t> </a:t>
                      </a:r>
                    </a:p>
                    <a:p>
                      <a:pPr marL="457200" indent="-457200" algn="just">
                        <a:lnSpc>
                          <a:spcPct val="100000"/>
                        </a:lnSpc>
                        <a:buFont typeface="+mj-lt"/>
                        <a:buAutoNum type="arabicPeriod"/>
                      </a:pPr>
                      <a:r>
                        <a:rPr lang="en-US" sz="2400" b="0" i="0" kern="1200" dirty="0">
                          <a:solidFill>
                            <a:schemeClr val="dk1"/>
                          </a:solidFill>
                          <a:effectLst/>
                          <a:latin typeface="Times New Roman" pitchFamily="18" charset="0"/>
                          <a:ea typeface="+mn-ea"/>
                          <a:cs typeface="Times New Roman" pitchFamily="18" charset="0"/>
                        </a:rPr>
                        <a:t>In electrochemical cells, electrons go from the anode to the cathode</a:t>
                      </a:r>
                      <a:endParaRPr lang="en-US" sz="2400" dirty="0">
                        <a:effectLst/>
                        <a:latin typeface="Times New Roman" pitchFamily="18" charset="0"/>
                        <a:cs typeface="Times New Roman" pitchFamily="18" charset="0"/>
                      </a:endParaRPr>
                    </a:p>
                  </a:txBody>
                  <a:tcPr anchor="ctr"/>
                </a:tc>
                <a:tc>
                  <a:txBody>
                    <a:bodyPr/>
                    <a:lstStyle/>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This type of cell</a:t>
                      </a:r>
                      <a:r>
                        <a:rPr lang="en-US" sz="2400" baseline="0" dirty="0">
                          <a:effectLst/>
                          <a:latin typeface="Times New Roman" pitchFamily="18" charset="0"/>
                          <a:cs typeface="Times New Roman" pitchFamily="18" charset="0"/>
                        </a:rPr>
                        <a:t> </a:t>
                      </a:r>
                      <a:r>
                        <a:rPr lang="en-US" sz="2400" dirty="0">
                          <a:effectLst/>
                          <a:latin typeface="Times New Roman" pitchFamily="18" charset="0"/>
                          <a:cs typeface="Times New Roman" pitchFamily="18" charset="0"/>
                        </a:rPr>
                        <a:t>converts electrical energy to chemical energy.</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The cathode is the negative electrode and the anode is the positive electrode.</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In electrolytic cells, a non-spontaneous reaction occurs.</a:t>
                      </a:r>
                    </a:p>
                    <a:p>
                      <a:pPr marL="457200" indent="-457200" algn="just">
                        <a:lnSpc>
                          <a:spcPct val="100000"/>
                        </a:lnSpc>
                        <a:buFont typeface="+mj-lt"/>
                        <a:buAutoNum type="arabicPeriod"/>
                      </a:pPr>
                      <a:r>
                        <a:rPr lang="en-US" sz="2400" dirty="0">
                          <a:effectLst/>
                          <a:latin typeface="Times New Roman" pitchFamily="18" charset="0"/>
                          <a:cs typeface="Times New Roman" pitchFamily="18" charset="0"/>
                        </a:rPr>
                        <a:t>The electrodes are placed in a similar container and placed in an electrolytic solution.</a:t>
                      </a:r>
                      <a:r>
                        <a:rPr lang="en-US" sz="2400" b="0" i="0" kern="1200" dirty="0">
                          <a:solidFill>
                            <a:schemeClr val="dk1"/>
                          </a:solidFill>
                          <a:effectLst/>
                          <a:latin typeface="Times New Roman" pitchFamily="18" charset="0"/>
                          <a:ea typeface="+mn-ea"/>
                          <a:cs typeface="Times New Roman" pitchFamily="18" charset="0"/>
                        </a:rPr>
                        <a:t> </a:t>
                      </a:r>
                    </a:p>
                    <a:p>
                      <a:pPr marL="457200" indent="-457200" algn="just">
                        <a:lnSpc>
                          <a:spcPct val="100000"/>
                        </a:lnSpc>
                        <a:buFont typeface="+mj-lt"/>
                        <a:buAutoNum type="arabicPeriod"/>
                      </a:pPr>
                      <a:r>
                        <a:rPr lang="en-US" sz="2400" b="0" i="0" kern="1200" dirty="0">
                          <a:solidFill>
                            <a:schemeClr val="dk1"/>
                          </a:solidFill>
                          <a:effectLst/>
                          <a:latin typeface="Times New Roman" pitchFamily="18" charset="0"/>
                          <a:ea typeface="+mn-ea"/>
                          <a:cs typeface="Times New Roman" pitchFamily="18" charset="0"/>
                        </a:rPr>
                        <a:t>Electrons go from the battery to the cathode, then via the electrolytic solution to the anode in electrolytic cells</a:t>
                      </a:r>
                      <a:endParaRPr lang="en-US" sz="2400" dirty="0">
                        <a:effectLst/>
                        <a:latin typeface="Times New Roman" pitchFamily="18" charset="0"/>
                        <a:cs typeface="Times New Roman" pitchFamily="18" charset="0"/>
                      </a:endParaRPr>
                    </a:p>
                  </a:txBody>
                  <a:tcPr anchor="ctr"/>
                </a:tc>
                <a:extLst>
                  <a:ext uri="{0D108BD9-81ED-4DB2-BD59-A6C34878D82A}">
                    <a16:rowId xmlns="" xmlns:a16="http://schemas.microsoft.com/office/drawing/2014/main" val="10001"/>
                  </a:ext>
                </a:extLst>
              </a:tr>
            </a:tbl>
          </a:graphicData>
        </a:graphic>
      </p:graphicFrame>
      <p:sp>
        <p:nvSpPr>
          <p:cNvPr id="4" name="Rectangle 1"/>
          <p:cNvSpPr>
            <a:spLocks noChangeArrowheads="1"/>
          </p:cNvSpPr>
          <p:nvPr/>
        </p:nvSpPr>
        <p:spPr bwMode="auto">
          <a:xfrm>
            <a:off x="1055580" y="685800"/>
            <a:ext cx="10831620" cy="559747"/>
          </a:xfrm>
          <a:prstGeom prst="rect">
            <a:avLst/>
          </a:prstGeom>
          <a:noFill/>
          <a:ln>
            <a:noFill/>
          </a:ln>
          <a:effectLst/>
        </p:spPr>
        <p:txBody>
          <a:bodyPr vert="horz" wrap="none" lIns="0" tIns="0" rIns="0"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3200" b="1" dirty="0">
                <a:solidFill>
                  <a:srgbClr val="FF0000"/>
                </a:solidFill>
                <a:latin typeface="Times New Roman" pitchFamily="18" charset="0"/>
                <a:cs typeface="Times New Roman" pitchFamily="18" charset="0"/>
              </a:rPr>
              <a:t>D</a:t>
            </a:r>
            <a:r>
              <a:rPr kumimoji="0" lang="en-US" sz="3200" b="1" i="0" u="none" strike="noStrike" cap="none" normalizeH="0" baseline="0" dirty="0">
                <a:ln>
                  <a:noFill/>
                </a:ln>
                <a:solidFill>
                  <a:srgbClr val="FF0000"/>
                </a:solidFill>
                <a:effectLst/>
                <a:latin typeface="Times New Roman" pitchFamily="18" charset="0"/>
                <a:cs typeface="Times New Roman" pitchFamily="18" charset="0"/>
              </a:rPr>
              <a:t>ifference between electrochemical cells and electrolytic cells</a:t>
            </a:r>
            <a:endParaRPr kumimoji="0" lang="en-US" sz="3200" b="0" i="0" u="none" strike="noStrike" cap="none" normalizeH="0" baseline="0" dirty="0">
              <a:ln>
                <a:noFill/>
              </a:ln>
              <a:solidFill>
                <a:srgbClr val="FF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763676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00400" y="152400"/>
            <a:ext cx="6311280" cy="523220"/>
          </a:xfrm>
          <a:prstGeom prst="rect">
            <a:avLst/>
          </a:prstGeom>
        </p:spPr>
        <p:txBody>
          <a:bodyPr wrap="none">
            <a:spAutoFit/>
          </a:bodyPr>
          <a:lstStyle/>
          <a:p>
            <a:r>
              <a:rPr lang="zh-CN" altLang="en-US" sz="2800" b="1" dirty="0">
                <a:solidFill>
                  <a:srgbClr val="C00000"/>
                </a:solidFill>
                <a:latin typeface="Times New Roman" pitchFamily="18" charset="0"/>
                <a:cs typeface="Times New Roman" pitchFamily="18" charset="0"/>
              </a:rPr>
              <a:t>Electrochemical cells </a:t>
            </a:r>
            <a:r>
              <a:rPr lang="en-US" altLang="zh-CN" sz="2800" b="1" dirty="0">
                <a:solidFill>
                  <a:srgbClr val="C00000"/>
                </a:solidFill>
                <a:latin typeface="Times New Roman" pitchFamily="18" charset="0"/>
                <a:cs typeface="Times New Roman" pitchFamily="18" charset="0"/>
              </a:rPr>
              <a:t>(or) G</a:t>
            </a:r>
            <a:r>
              <a:rPr lang="zh-CN" altLang="en-US" sz="2800" b="1" dirty="0">
                <a:solidFill>
                  <a:srgbClr val="C00000"/>
                </a:solidFill>
                <a:latin typeface="Times New Roman" pitchFamily="18" charset="0"/>
                <a:cs typeface="Times New Roman" pitchFamily="18" charset="0"/>
              </a:rPr>
              <a:t>alavanic cell</a:t>
            </a:r>
            <a:endParaRPr lang="en-US" sz="2800" dirty="0">
              <a:solidFill>
                <a:srgbClr val="C00000"/>
              </a:solidFill>
              <a:latin typeface="Times New Roman" pitchFamily="18" charset="0"/>
              <a:cs typeface="Times New Roman" pitchFamily="18" charset="0"/>
            </a:endParaRPr>
          </a:p>
        </p:txBody>
      </p:sp>
      <p:pic>
        <p:nvPicPr>
          <p:cNvPr id="4" name="Picture 2" descr="Galvanic Cell"/>
          <p:cNvPicPr>
            <a:picLocks noChangeAspect="1" noChangeArrowheads="1"/>
          </p:cNvPicPr>
          <p:nvPr/>
        </p:nvPicPr>
        <p:blipFill rotWithShape="1">
          <a:blip r:embed="rId2">
            <a:extLst>
              <a:ext uri="{28A0092B-C50C-407E-A947-70E740481C1C}">
                <a14:useLocalDpi xmlns:a14="http://schemas.microsoft.com/office/drawing/2010/main" val="0"/>
              </a:ext>
            </a:extLst>
          </a:blip>
          <a:srcRect t="9549" b="6185"/>
          <a:stretch/>
        </p:blipFill>
        <p:spPr bwMode="auto">
          <a:xfrm>
            <a:off x="7239000" y="809684"/>
            <a:ext cx="5257800" cy="54387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0" y="0"/>
            <a:ext cx="1280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7" name="Straight Arrow Connector 6"/>
          <p:cNvCxnSpPr/>
          <p:nvPr/>
        </p:nvCxnSpPr>
        <p:spPr>
          <a:xfrm>
            <a:off x="1203960" y="1035050"/>
            <a:ext cx="4648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152400" y="809685"/>
            <a:ext cx="6934200" cy="5382307"/>
            <a:chOff x="152400" y="809685"/>
            <a:chExt cx="6934200" cy="5382307"/>
          </a:xfrm>
        </p:grpSpPr>
        <mc:AlternateContent xmlns:mc="http://schemas.openxmlformats.org/markup-compatibility/2006" xmlns:a14="http://schemas.microsoft.com/office/drawing/2010/main">
          <mc:Choice Requires="a14">
            <p:sp>
              <p:nvSpPr>
                <p:cNvPr id="2" name="Rectangle 1"/>
                <p:cNvSpPr/>
                <p:nvPr/>
              </p:nvSpPr>
              <p:spPr>
                <a:xfrm>
                  <a:off x="152400" y="809685"/>
                  <a:ext cx="6934200" cy="5382307"/>
                </a:xfrm>
                <a:prstGeom prst="rect">
                  <a:avLst/>
                </a:prstGeom>
              </p:spPr>
              <p:txBody>
                <a:bodyPr wrap="square">
                  <a:spAutoFit/>
                </a:bodyPr>
                <a:lstStyle/>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A galvanic cell is made up of two half cells connected by a salt bridge, each half cell comprising of an electrode dipped in an electrolyte.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Let us take the specific example of Daniel’s cell to explain the working of the galvanic cells.</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In a Daniel cell, a zinc electrode is dipped in a solution of zinc sulphate and the copper electrode is dipped in a solution of copper sulphate.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Once these two half cells are connected the redox reaction starts.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On the zinc electrode, oxidation occurs and it slowly starts to dissolve in the aqueous medium thus reducing its size.</a:t>
                  </a:r>
                  <a:endParaRPr lang="en-US" sz="2400" dirty="0"/>
                </a:p>
                <a:p>
                  <a:pPr algn="ctr"/>
                  <a14:m>
                    <m:oMath xmlns:m="http://schemas.openxmlformats.org/officeDocument/2006/math">
                      <m:sSubSup>
                        <m:sSubSupPr>
                          <m:ctrlPr>
                            <a:rPr lang="en-US" sz="2400" i="1">
                              <a:latin typeface="Cambria Math"/>
                            </a:rPr>
                          </m:ctrlPr>
                        </m:sSubSupPr>
                        <m:e>
                          <m:r>
                            <m:rPr>
                              <m:nor/>
                            </m:rPr>
                            <a:rPr lang="en-US" sz="2400" dirty="0"/>
                            <m:t>Zn</m:t>
                          </m:r>
                          <m:r>
                            <m:rPr>
                              <m:nor/>
                            </m:rPr>
                            <a:rPr lang="en-US" sz="2400" baseline="-25000" dirty="0"/>
                            <m:t>(</m:t>
                          </m:r>
                          <m:r>
                            <m:rPr>
                              <m:nor/>
                            </m:rPr>
                            <a:rPr lang="en-US" sz="2400" baseline="-25000" dirty="0"/>
                            <m:t>S</m:t>
                          </m:r>
                          <m:r>
                            <m:rPr>
                              <m:nor/>
                            </m:rPr>
                            <a:rPr lang="en-US" sz="2400" baseline="-25000" dirty="0"/>
                            <m:t>) </m:t>
                          </m:r>
                          <m:r>
                            <m:rPr>
                              <m:nor/>
                            </m:rPr>
                            <a:rPr lang="en-US" sz="2400" dirty="0">
                              <a:latin typeface="Times New Roman" pitchFamily="18" charset="0"/>
                              <a:cs typeface="Times New Roman" pitchFamily="18" charset="0"/>
                            </a:rPr>
                            <m:t> </m:t>
                          </m:r>
                          <m:r>
                            <a:rPr lang="en-US" sz="2400" b="0" i="1" dirty="0" smtClean="0">
                              <a:latin typeface="Cambria Math"/>
                              <a:cs typeface="Times New Roman" pitchFamily="18" charset="0"/>
                            </a:rPr>
                            <m:t>                  </m:t>
                          </m:r>
                          <m:r>
                            <a:rPr lang="en-US" sz="2400" i="1">
                              <a:latin typeface="Cambria Math"/>
                            </a:rPr>
                            <m:t>𝑍𝑛</m:t>
                          </m:r>
                        </m:e>
                        <m:sub>
                          <m:r>
                            <a:rPr lang="en-US" sz="2400" i="1">
                              <a:latin typeface="Cambria Math"/>
                            </a:rPr>
                            <m:t>(</m:t>
                          </m:r>
                          <m:r>
                            <a:rPr lang="en-US" sz="2400" i="1">
                              <a:latin typeface="Cambria Math"/>
                            </a:rPr>
                            <m:t>𝑎𝑞</m:t>
                          </m:r>
                          <m:r>
                            <a:rPr lang="en-US" sz="2400" i="1">
                              <a:latin typeface="Cambria Math"/>
                            </a:rPr>
                            <m:t>)</m:t>
                          </m:r>
                        </m:sub>
                        <m:sup>
                          <m:r>
                            <a:rPr lang="en-US" sz="2400" i="1">
                              <a:latin typeface="Cambria Math"/>
                            </a:rPr>
                            <m:t>2+</m:t>
                          </m:r>
                        </m:sup>
                      </m:sSubSup>
                    </m:oMath>
                  </a14:m>
                  <a:r>
                    <a:rPr lang="en-US" sz="2400" dirty="0"/>
                    <a:t> + 2e</a:t>
                  </a:r>
                  <a:r>
                    <a:rPr lang="en-US" sz="2400" baseline="30000" dirty="0"/>
                    <a:t>-</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52400" y="809685"/>
                  <a:ext cx="6934200" cy="5382307"/>
                </a:xfrm>
                <a:prstGeom prst="rect">
                  <a:avLst/>
                </a:prstGeom>
                <a:blipFill rotWithShape="1">
                  <a:blip r:embed="rId3"/>
                  <a:stretch>
                    <a:fillRect l="-1142" t="-906" r="-1230" b="-453"/>
                  </a:stretch>
                </a:blipFill>
              </p:spPr>
              <p:txBody>
                <a:bodyPr/>
                <a:lstStyle/>
                <a:p>
                  <a:r>
                    <a:rPr lang="en-US">
                      <a:noFill/>
                    </a:rPr>
                    <a:t> </a:t>
                  </a:r>
                </a:p>
              </p:txBody>
            </p:sp>
          </mc:Fallback>
        </mc:AlternateContent>
        <p:cxnSp>
          <p:nvCxnSpPr>
            <p:cNvPr id="10" name="Straight Arrow Connector 9"/>
            <p:cNvCxnSpPr/>
            <p:nvPr/>
          </p:nvCxnSpPr>
          <p:spPr bwMode="auto">
            <a:xfrm>
              <a:off x="2667000" y="5867400"/>
              <a:ext cx="1066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4" name="AutoShape 5" descr="Voltaic galvanic cell or daniell cell.Redox reaction.Oxidation and reduction.Simple electrochemical.Salt bridge voltmeter, anode and cathode.Infographic for chemistry science.Vector illustration.&#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7" descr="Voltaic galvanic cell or daniell cell.Redox reaction.Oxidation and reduction.Simple electrochemical.Salt bridge voltmeter, anode and cathode.Infographic for chemistry science.Vector illustration.&#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9" descr="Voltaic galvanic cell or daniell cell.Redox reaction.Oxidation and reduction.Simple electrochemical.Salt bridge voltmeter, anode and cathode.Infographic for chemistry science.Vector illustration.&#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1" descr="Voltaic galvanic cell or daniell cell.Redox reaction.Oxidation and reduction.Simple electrochemical.Salt bridge voltmeter, anode and cathode.Infographic for chemistry science.Vector illustration.&#10;"/>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3" descr="Voltaic galvanic cell or daniell cell.Redox reaction.Oxidation and reduction.Simple electrochemical.Salt bridge voltmeter, anode and cathode.Infographic for chemistry science.Vector illustration.&#10;"/>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960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801600" cy="6487656"/>
            <a:chOff x="0" y="0"/>
            <a:chExt cx="12801600" cy="6487656"/>
          </a:xfrm>
        </p:grpSpPr>
        <p:sp>
          <p:nvSpPr>
            <p:cNvPr id="2" name="Rectangle 1"/>
            <p:cNvSpPr/>
            <p:nvPr/>
          </p:nvSpPr>
          <p:spPr>
            <a:xfrm>
              <a:off x="228600" y="228600"/>
              <a:ext cx="12192000" cy="1569660"/>
            </a:xfrm>
            <a:prstGeom prst="rect">
              <a:avLst/>
            </a:prstGeom>
          </p:spPr>
          <p:txBody>
            <a:bodyPr wrap="square">
              <a:spAutoFit/>
            </a:bodyPr>
            <a:lstStyle/>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electrons thus generated in this oxidation half cell, travel via the external circuit and reach reduction half cell. </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Here, the copper ions take up those electrons to form a neutral copper atom that ultimately deposits on a copper rod. With time you will see that the cathode rod starts to increase in size. </a:t>
              </a:r>
            </a:p>
          </p:txBody>
        </p:sp>
        <p:sp>
          <p:nvSpPr>
            <p:cNvPr id="3" name="Rectangle 2"/>
            <p:cNvSpPr>
              <a:spLocks noChangeArrowheads="1"/>
            </p:cNvSpPr>
            <p:nvPr/>
          </p:nvSpPr>
          <p:spPr bwMode="auto">
            <a:xfrm>
              <a:off x="0" y="0"/>
              <a:ext cx="1280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4" name="Straight Arrow Connector 3"/>
            <p:cNvCxnSpPr/>
            <p:nvPr/>
          </p:nvCxnSpPr>
          <p:spPr>
            <a:xfrm>
              <a:off x="5288280" y="2144866"/>
              <a:ext cx="11125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657600" y="1828800"/>
                  <a:ext cx="3560526" cy="548420"/>
                </a:xfrm>
                <a:prstGeom prst="rect">
                  <a:avLst/>
                </a:prstGeom>
              </p:spPr>
              <p:txBody>
                <a:bodyPr wrap="none">
                  <a:spAutoFit/>
                </a:bodyPr>
                <a:lstStyle/>
                <a:p>
                  <a14:m>
                    <m:oMath xmlns:m="http://schemas.openxmlformats.org/officeDocument/2006/math">
                      <m:sSubSup>
                        <m:sSubSupPr>
                          <m:ctrlPr>
                            <a:rPr lang="en-US" sz="2400" i="1">
                              <a:latin typeface="Cambria Math"/>
                            </a:rPr>
                          </m:ctrlPr>
                        </m:sSubSupPr>
                        <m:e>
                          <m:r>
                            <a:rPr lang="en-US" sz="2400" i="1">
                              <a:latin typeface="Cambria Math"/>
                            </a:rPr>
                            <m:t>𝐶𝑢</m:t>
                          </m:r>
                        </m:e>
                        <m:sub>
                          <m:r>
                            <a:rPr lang="en-US" sz="2400" i="1">
                              <a:latin typeface="Cambria Math"/>
                            </a:rPr>
                            <m:t>(</m:t>
                          </m:r>
                          <m:r>
                            <a:rPr lang="en-US" sz="2400" i="1">
                              <a:latin typeface="Cambria Math"/>
                            </a:rPr>
                            <m:t>𝑎𝑞</m:t>
                          </m:r>
                          <m:r>
                            <a:rPr lang="en-US" sz="2400" i="1">
                              <a:latin typeface="Cambria Math"/>
                            </a:rPr>
                            <m:t>)</m:t>
                          </m:r>
                        </m:sub>
                        <m:sup>
                          <m:r>
                            <a:rPr lang="en-US" sz="2400" i="1">
                              <a:latin typeface="Cambria Math"/>
                            </a:rPr>
                            <m:t>2+</m:t>
                          </m:r>
                        </m:sup>
                      </m:sSubSup>
                    </m:oMath>
                  </a14:m>
                  <a:r>
                    <a:rPr lang="en-US" sz="2400" dirty="0">
                      <a:latin typeface="Times New Roman" pitchFamily="18" charset="0"/>
                      <a:cs typeface="Times New Roman" pitchFamily="18" charset="0"/>
                    </a:rPr>
                    <a:t> + 2e</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Cu</a:t>
                  </a:r>
                  <a:r>
                    <a:rPr lang="en-US" sz="2400" baseline="-25000" dirty="0">
                      <a:latin typeface="Times New Roman" pitchFamily="18" charset="0"/>
                      <a:cs typeface="Times New Roman" pitchFamily="18" charset="0"/>
                    </a:rPr>
                    <a:t>(s)</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657600" y="1828800"/>
                  <a:ext cx="3560526" cy="548420"/>
                </a:xfrm>
                <a:prstGeom prst="rect">
                  <a:avLst/>
                </a:prstGeom>
                <a:blipFill rotWithShape="1">
                  <a:blip r:embed="rId2"/>
                  <a:stretch>
                    <a:fillRect t="-1111" b="-16667"/>
                  </a:stretch>
                </a:blipFill>
              </p:spPr>
              <p:txBody>
                <a:bodyPr/>
                <a:lstStyle/>
                <a:p>
                  <a:r>
                    <a:rPr lang="en-US">
                      <a:noFill/>
                    </a:rPr>
                    <a:t> </a:t>
                  </a:r>
                </a:p>
              </p:txBody>
            </p:sp>
          </mc:Fallback>
        </mc:AlternateContent>
        <p:sp>
          <p:nvSpPr>
            <p:cNvPr id="9" name="Rectangle 4"/>
            <p:cNvSpPr>
              <a:spLocks noChangeArrowheads="1"/>
            </p:cNvSpPr>
            <p:nvPr/>
          </p:nvSpPr>
          <p:spPr bwMode="auto">
            <a:xfrm>
              <a:off x="304800" y="2286000"/>
              <a:ext cx="1242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5938" marR="0" lvl="0" indent="-515938" algn="l" defTabSz="914400" rtl="0" eaLnBrk="1" fontAlgn="base" latinLnBrk="0" hangingPunct="1">
                <a:lnSpc>
                  <a:spcPct val="100000"/>
                </a:lnSpc>
                <a:spcBef>
                  <a:spcPct val="0"/>
                </a:spcBef>
                <a:spcAft>
                  <a:spcPct val="0"/>
                </a:spcAft>
                <a:buClr>
                  <a:srgbClr val="7030A0"/>
                </a:buClr>
                <a:buSzTx/>
                <a:buFont typeface="Wingdings" pitchFamily="2" charset="2"/>
                <a:buChar char="v"/>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The EMF is created by the movement of electrons and thus depends on both electrolyte and electrode. The overall redox reaction is :  </a:t>
              </a:r>
            </a:p>
          </p:txBody>
        </p:sp>
        <p:pic>
          <p:nvPicPr>
            <p:cNvPr id="11269" name="Picture 5" descr="Galvanic Cell Working Equation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116997"/>
              <a:ext cx="6019800" cy="6822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04800" y="3810000"/>
              <a:ext cx="12192000" cy="2677656"/>
            </a:xfrm>
            <a:prstGeom prst="rect">
              <a:avLst/>
            </a:prstGeom>
          </p:spPr>
          <p:txBody>
            <a:bodyPr wrap="square">
              <a:spAutoFit/>
            </a:bodyPr>
            <a:lstStyle/>
            <a:p>
              <a:pPr algn="just"/>
              <a:r>
                <a:rPr lang="en-US" sz="2400" b="1" dirty="0">
                  <a:solidFill>
                    <a:srgbClr val="7030A0"/>
                  </a:solidFill>
                  <a:latin typeface="Times New Roman" pitchFamily="18" charset="0"/>
                  <a:cs typeface="Times New Roman" pitchFamily="18" charset="0"/>
                </a:rPr>
                <a:t>Functions of salt bridge:</a:t>
              </a:r>
            </a:p>
            <a:p>
              <a:pPr algn="just"/>
              <a:endParaRPr lang="en-US" sz="2400" b="1" dirty="0">
                <a:solidFill>
                  <a:srgbClr val="7030A0"/>
                </a:solidFill>
                <a:latin typeface="Times New Roman" pitchFamily="18" charset="0"/>
                <a:cs typeface="Times New Roman" pitchFamily="18" charset="0"/>
              </a:endParaRP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The salt bridge is used in electrochemical cells to connect the oxidation and reduction half cells of a galvanic cell.</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A Salt bridge is used to maintain electrical neutrality inside the circuit of a galvanic cell.</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A Salt bridge acts as an electrical connection between two half cells.</a:t>
              </a:r>
            </a:p>
            <a:p>
              <a:pPr marL="342900" indent="-342900" algn="just">
                <a:buClr>
                  <a:srgbClr val="7030A0"/>
                </a:buClr>
                <a:buFont typeface="Wingdings" pitchFamily="2" charset="2"/>
                <a:buChar char="v"/>
              </a:pPr>
              <a:r>
                <a:rPr lang="en-US" sz="2400" dirty="0">
                  <a:latin typeface="Times New Roman" pitchFamily="18" charset="0"/>
                  <a:cs typeface="Times New Roman" pitchFamily="18" charset="0"/>
                </a:rPr>
                <a:t>A Salt bridge prevents the diffusion of solution from one cell to the other.</a:t>
              </a:r>
            </a:p>
          </p:txBody>
        </p:sp>
      </p:grpSp>
    </p:spTree>
    <p:extLst>
      <p:ext uri="{BB962C8B-B14F-4D97-AF65-F5344CB8AC3E}">
        <p14:creationId xmlns:p14="http://schemas.microsoft.com/office/powerpoint/2010/main" val="1809712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507</TotalTime>
  <Words>5731</Words>
  <Application>Microsoft Office PowerPoint</Application>
  <PresentationFormat>Custom</PresentationFormat>
  <Paragraphs>630</Paragraphs>
  <Slides>52</Slides>
  <Notes>15</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56" baseType="lpstr">
      <vt:lpstr>Flow</vt:lpstr>
      <vt:lpstr>Equation</vt:lpstr>
      <vt:lpstr>Document</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Eelectromotive force (EMF)</vt:lpstr>
      <vt:lpstr>PowerPoint Presentation</vt:lpstr>
      <vt:lpstr>PowerPoint Presentation</vt:lpstr>
      <vt:lpstr>PowerPoint Presentation</vt:lpstr>
      <vt:lpstr>Electrochemical series (or) galvanic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snist</dc:creator>
  <cp:lastModifiedBy>snist</cp:lastModifiedBy>
  <cp:revision>43</cp:revision>
  <dcterms:created xsi:type="dcterms:W3CDTF">2006-08-16T00:00:00Z</dcterms:created>
  <dcterms:modified xsi:type="dcterms:W3CDTF">2025-05-03T03:50:36Z</dcterms:modified>
</cp:coreProperties>
</file>